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469" r:id="rId2"/>
    <p:sldId id="472" r:id="rId3"/>
    <p:sldId id="486" r:id="rId4"/>
    <p:sldId id="487" r:id="rId5"/>
    <p:sldId id="484" r:id="rId6"/>
    <p:sldId id="475" r:id="rId7"/>
    <p:sldId id="473" r:id="rId8"/>
    <p:sldId id="477" r:id="rId9"/>
    <p:sldId id="479" r:id="rId10"/>
    <p:sldId id="478" r:id="rId11"/>
    <p:sldId id="481" r:id="rId12"/>
    <p:sldId id="488" r:id="rId13"/>
    <p:sldId id="318" r:id="rId14"/>
    <p:sldId id="490" r:id="rId15"/>
    <p:sldId id="489" r:id="rId16"/>
    <p:sldId id="504" r:id="rId17"/>
    <p:sldId id="505" r:id="rId18"/>
    <p:sldId id="502" r:id="rId19"/>
    <p:sldId id="268" r:id="rId20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черненко" initials="ич" lastIdx="1" clrIdx="0"/>
  <p:cmAuthor id="2" name="Piotr Stronkowski" initials="PS" lastIdx="3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>
        <p:scale>
          <a:sx n="119" d="100"/>
          <a:sy n="119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Documents\!!!!!!!!EU4Skills\!!!!!Employer_Survey\2021\!!!&#1056;&#1077;&#1079;&#1091;&#1083;&#1100;&#1090;&#1072;&#1090;&#1080;\&#1056;&#1077;&#1075;&#1110;&#1086;&#1085;&#1072;&#1083;&#1100;&#1085;&#1110;%20&#1079;&#1074;&#1110;&#1090;&#1080;\!!!Presentations_Experts\&#1063;&#1077;&#1088;&#1085;&#1110;&#1074;&#1077;&#1094;&#1100;&#1082;&#1072;_&#1086;&#1073;&#1083;&#1072;&#1089;&#1090;&#1100;_Data_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Documents\!!!!!!!!EU4Skills\!!!!!Employer_Survey\2021\!!!&#1056;&#1077;&#1079;&#1091;&#1083;&#1100;&#1090;&#1072;&#1090;&#1080;\&#1056;&#1077;&#1075;&#1110;&#1086;&#1085;&#1072;&#1083;&#1100;&#1085;&#1110;%20&#1079;&#1074;&#1110;&#1090;&#1080;\!!!Presentations_Experts\&#1063;&#1077;&#1088;&#1085;&#1110;&#1074;&#1077;&#1094;&#1100;&#1082;&#1072;_&#1086;&#1073;&#1083;&#1072;&#1089;&#1090;&#1100;_Data_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Data_1!$B$530:$B$536</c:f>
              <c:strCache>
                <c:ptCount val="7"/>
                <c:pt idx="0">
                  <c:v>Відсутність / недостатня кількість кандидатів</c:v>
                </c:pt>
                <c:pt idx="1">
                  <c:v>Кандидати не мали необхідних технічних навичок</c:v>
                </c:pt>
                <c:pt idx="2">
                  <c:v>Кандидати очікували на більш високу заробітну плату</c:v>
                </c:pt>
                <c:pt idx="3">
                  <c:v>Кандидатам не вистачало необхідного досвіду</c:v>
                </c:pt>
                <c:pt idx="4">
                  <c:v>Відсутність необхідного освітнього рівня кандидатів</c:v>
                </c:pt>
                <c:pt idx="5">
                  <c:v>Кандидатам не вистачало м'яких навичок</c:v>
                </c:pt>
                <c:pt idx="6">
                  <c:v>Інші (Впишіть)</c:v>
                </c:pt>
              </c:strCache>
            </c:strRef>
          </c:cat>
          <c:val>
            <c:numRef>
              <c:f>Data_1!$D$530:$D$536</c:f>
              <c:numCache>
                <c:formatCode>0</c:formatCode>
                <c:ptCount val="7"/>
                <c:pt idx="0">
                  <c:v>63.2</c:v>
                </c:pt>
                <c:pt idx="1">
                  <c:v>54.5</c:v>
                </c:pt>
                <c:pt idx="2">
                  <c:v>42.5</c:v>
                </c:pt>
                <c:pt idx="3">
                  <c:v>41.8</c:v>
                </c:pt>
                <c:pt idx="4">
                  <c:v>22.3</c:v>
                </c:pt>
                <c:pt idx="5">
                  <c:v>7</c:v>
                </c:pt>
                <c:pt idx="6">
                  <c:v>2.2000000000000002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5B-4B49-AEF0-F9A89BF91E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"/>
        <c:axId val="134502912"/>
        <c:axId val="41456128"/>
      </c:barChart>
      <c:catAx>
        <c:axId val="1345029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1456128"/>
        <c:crosses val="autoZero"/>
        <c:auto val="1"/>
        <c:lblAlgn val="ctr"/>
        <c:lblOffset val="100"/>
        <c:noMultiLvlLbl val="0"/>
      </c:catAx>
      <c:valAx>
        <c:axId val="41456128"/>
        <c:scaling>
          <c:orientation val="minMax"/>
        </c:scaling>
        <c:delete val="1"/>
        <c:axPos val="t"/>
        <c:numFmt formatCode="0" sourceLinked="1"/>
        <c:majorTickMark val="none"/>
        <c:minorTickMark val="none"/>
        <c:tickLblPos val="nextTo"/>
        <c:crossAx val="13450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12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Data_1!$G$61</c:f>
              <c:strCache>
                <c:ptCount val="1"/>
                <c:pt idx="0">
                  <c:v>1 - Не затребувані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Data_1!$F$62:$F$66</c:f>
              <c:strCache>
                <c:ptCount val="5"/>
                <c:pt idx="0">
                  <c:v>Професійно-функціональні</c:v>
                </c:pt>
                <c:pt idx="1">
                  <c:v>Професійно-технічні</c:v>
                </c:pt>
                <c:pt idx="2">
                  <c:v>Цифрові</c:v>
                </c:pt>
                <c:pt idx="3">
                  <c:v>Комунікативні</c:v>
                </c:pt>
                <c:pt idx="4">
                  <c:v>Особистісно-мотиваційні</c:v>
                </c:pt>
              </c:strCache>
            </c:strRef>
          </c:cat>
          <c:val>
            <c:numRef>
              <c:f>Data_1!$G$62:$G$66</c:f>
              <c:numCache>
                <c:formatCode>0</c:formatCode>
                <c:ptCount val="5"/>
                <c:pt idx="0">
                  <c:v>51.3</c:v>
                </c:pt>
                <c:pt idx="1">
                  <c:v>58.7</c:v>
                </c:pt>
                <c:pt idx="2">
                  <c:v>55.6</c:v>
                </c:pt>
                <c:pt idx="3">
                  <c:v>46</c:v>
                </c:pt>
                <c:pt idx="4">
                  <c:v>38.799999999999997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6A-49FC-9060-12141E4B994C}"/>
            </c:ext>
          </c:extLst>
        </c:ser>
        <c:ser>
          <c:idx val="1"/>
          <c:order val="1"/>
          <c:tx>
            <c:strRef>
              <c:f>Data_1!$H$61</c:f>
              <c:strCache>
                <c:ptCount val="1"/>
                <c:pt idx="0">
                  <c:v>2-  Скоріше не затребувані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Data_1!$F$62:$F$66</c:f>
              <c:strCache>
                <c:ptCount val="5"/>
                <c:pt idx="0">
                  <c:v>Професійно-функціональні</c:v>
                </c:pt>
                <c:pt idx="1">
                  <c:v>Професійно-технічні</c:v>
                </c:pt>
                <c:pt idx="2">
                  <c:v>Цифрові</c:v>
                </c:pt>
                <c:pt idx="3">
                  <c:v>Комунікативні</c:v>
                </c:pt>
                <c:pt idx="4">
                  <c:v>Особистісно-мотиваційні</c:v>
                </c:pt>
              </c:strCache>
            </c:strRef>
          </c:cat>
          <c:val>
            <c:numRef>
              <c:f>Data_1!$H$62:$H$66</c:f>
              <c:numCache>
                <c:formatCode>0</c:formatCode>
                <c:ptCount val="5"/>
                <c:pt idx="0">
                  <c:v>16.899999999999999</c:v>
                </c:pt>
                <c:pt idx="1">
                  <c:v>8</c:v>
                </c:pt>
                <c:pt idx="2">
                  <c:v>13.9</c:v>
                </c:pt>
                <c:pt idx="3">
                  <c:v>12.2</c:v>
                </c:pt>
                <c:pt idx="4">
                  <c:v>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06A-49FC-9060-12141E4B994C}"/>
            </c:ext>
          </c:extLst>
        </c:ser>
        <c:ser>
          <c:idx val="2"/>
          <c:order val="2"/>
          <c:tx>
            <c:strRef>
              <c:f>Data_1!$I$61</c:f>
              <c:strCache>
                <c:ptCount val="1"/>
                <c:pt idx="0">
                  <c:v>3 - Частково затребувані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Data_1!$F$62:$F$66</c:f>
              <c:strCache>
                <c:ptCount val="5"/>
                <c:pt idx="0">
                  <c:v>Професійно-функціональні</c:v>
                </c:pt>
                <c:pt idx="1">
                  <c:v>Професійно-технічні</c:v>
                </c:pt>
                <c:pt idx="2">
                  <c:v>Цифрові</c:v>
                </c:pt>
                <c:pt idx="3">
                  <c:v>Комунікативні</c:v>
                </c:pt>
                <c:pt idx="4">
                  <c:v>Особистісно-мотиваційні</c:v>
                </c:pt>
              </c:strCache>
            </c:strRef>
          </c:cat>
          <c:val>
            <c:numRef>
              <c:f>Data_1!$I$62:$I$66</c:f>
              <c:numCache>
                <c:formatCode>0</c:formatCode>
                <c:ptCount val="5"/>
                <c:pt idx="0">
                  <c:v>11.3</c:v>
                </c:pt>
                <c:pt idx="1">
                  <c:v>7.1</c:v>
                </c:pt>
                <c:pt idx="2">
                  <c:v>10.1</c:v>
                </c:pt>
                <c:pt idx="3">
                  <c:v>11.5</c:v>
                </c:pt>
                <c:pt idx="4">
                  <c:v>10.9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06A-49FC-9060-12141E4B994C}"/>
            </c:ext>
          </c:extLst>
        </c:ser>
        <c:ser>
          <c:idx val="3"/>
          <c:order val="3"/>
          <c:tx>
            <c:strRef>
              <c:f>Data_1!$J$61</c:f>
              <c:strCache>
                <c:ptCount val="1"/>
                <c:pt idx="0">
                  <c:v>4 - Скоріше затребувані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Data_1!$F$62:$F$66</c:f>
              <c:strCache>
                <c:ptCount val="5"/>
                <c:pt idx="0">
                  <c:v>Професійно-функціональні</c:v>
                </c:pt>
                <c:pt idx="1">
                  <c:v>Професійно-технічні</c:v>
                </c:pt>
                <c:pt idx="2">
                  <c:v>Цифрові</c:v>
                </c:pt>
                <c:pt idx="3">
                  <c:v>Комунікативні</c:v>
                </c:pt>
                <c:pt idx="4">
                  <c:v>Особистісно-мотиваційні</c:v>
                </c:pt>
              </c:strCache>
            </c:strRef>
          </c:cat>
          <c:val>
            <c:numRef>
              <c:f>Data_1!$J$62:$J$66</c:f>
              <c:numCache>
                <c:formatCode>0</c:formatCode>
                <c:ptCount val="5"/>
                <c:pt idx="0">
                  <c:v>11</c:v>
                </c:pt>
                <c:pt idx="1">
                  <c:v>14</c:v>
                </c:pt>
                <c:pt idx="2">
                  <c:v>14.1</c:v>
                </c:pt>
                <c:pt idx="3">
                  <c:v>18</c:v>
                </c:pt>
                <c:pt idx="4">
                  <c:v>19.600000000000001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06A-49FC-9060-12141E4B994C}"/>
            </c:ext>
          </c:extLst>
        </c:ser>
        <c:ser>
          <c:idx val="4"/>
          <c:order val="4"/>
          <c:tx>
            <c:strRef>
              <c:f>Data_1!$K$61</c:f>
              <c:strCache>
                <c:ptCount val="1"/>
                <c:pt idx="0">
                  <c:v>5 - Дуже затребувані</c:v>
                </c:pt>
              </c:strCache>
            </c:strRef>
          </c:tx>
          <c:spPr>
            <a:solidFill>
              <a:srgbClr val="1A2C5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US"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Data_1!$F$62:$F$66</c:f>
              <c:strCache>
                <c:ptCount val="5"/>
                <c:pt idx="0">
                  <c:v>Професійно-функціональні</c:v>
                </c:pt>
                <c:pt idx="1">
                  <c:v>Професійно-технічні</c:v>
                </c:pt>
                <c:pt idx="2">
                  <c:v>Цифрові</c:v>
                </c:pt>
                <c:pt idx="3">
                  <c:v>Комунікативні</c:v>
                </c:pt>
                <c:pt idx="4">
                  <c:v>Особистісно-мотиваційні</c:v>
                </c:pt>
              </c:strCache>
            </c:strRef>
          </c:cat>
          <c:val>
            <c:numRef>
              <c:f>Data_1!$K$62:$K$66</c:f>
              <c:numCache>
                <c:formatCode>0</c:formatCode>
                <c:ptCount val="5"/>
                <c:pt idx="0">
                  <c:v>9.4</c:v>
                </c:pt>
                <c:pt idx="1">
                  <c:v>12.2</c:v>
                </c:pt>
                <c:pt idx="2">
                  <c:v>6.3</c:v>
                </c:pt>
                <c:pt idx="3">
                  <c:v>12.3</c:v>
                </c:pt>
                <c:pt idx="4">
                  <c:v>20.8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06A-49FC-9060-12141E4B99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"/>
        <c:overlap val="100"/>
        <c:axId val="135326208"/>
        <c:axId val="134971968"/>
      </c:barChart>
      <c:catAx>
        <c:axId val="135326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34971968"/>
        <c:crosses val="autoZero"/>
        <c:auto val="1"/>
        <c:lblAlgn val="ctr"/>
        <c:lblOffset val="100"/>
        <c:noMultiLvlLbl val="0"/>
      </c:catAx>
      <c:valAx>
        <c:axId val="134971968"/>
        <c:scaling>
          <c:orientation val="minMax"/>
          <c:max val="1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3532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legendEntry>
      <c:layout>
        <c:manualLayout>
          <c:xMode val="edge"/>
          <c:yMode val="edge"/>
          <c:x val="2.0398342748861799E-2"/>
          <c:y val="3.4237622994688799E-2"/>
          <c:w val="0.95651192418256903"/>
          <c:h val="0.15345442443545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1200"/>
      </a:pPr>
      <a:endParaRPr lang="uk-UA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5D70D-7617-4501-9A66-CED3D63A1CE9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2D5A8-7DD0-470D-8566-11FABAD39F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6062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5DCC7-116B-4BEB-A0E2-C74999EB69F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5DCC7-116B-4BEB-A0E2-C74999EB69F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5DCC7-116B-4BEB-A0E2-C74999EB69F0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5DCC7-116B-4BEB-A0E2-C74999EB69F0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5DCC7-116B-4BEB-A0E2-C74999EB69F0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5DCC7-116B-4BEB-A0E2-C74999EB69F0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5DCC7-116B-4BEB-A0E2-C74999EB69F0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5DCC7-116B-4BEB-A0E2-C74999EB69F0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5DCC7-116B-4BEB-A0E2-C74999EB69F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5DCC7-116B-4BEB-A0E2-C74999EB69F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5DCC7-116B-4BEB-A0E2-C74999EB69F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5DCC7-116B-4BEB-A0E2-C74999EB69F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5DCC7-116B-4BEB-A0E2-C74999EB69F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5DCC7-116B-4BEB-A0E2-C74999EB69F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5DCC7-116B-4BEB-A0E2-C74999EB69F0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5DCC7-116B-4BEB-A0E2-C74999EB69F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9E99-6FDB-49C7-BBB3-D192EFD21734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BCE0-C0C2-493D-A37B-EF198652C8A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9E99-6FDB-49C7-BBB3-D192EFD21734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BCE0-C0C2-493D-A37B-EF198652C8A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9E99-6FDB-49C7-BBB3-D192EFD21734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BCE0-C0C2-493D-A37B-EF198652C8A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9E99-6FDB-49C7-BBB3-D192EFD21734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BCE0-C0C2-493D-A37B-EF198652C8A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9E99-6FDB-49C7-BBB3-D192EFD21734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BCE0-C0C2-493D-A37B-EF198652C8A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9E99-6FDB-49C7-BBB3-D192EFD21734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BCE0-C0C2-493D-A37B-EF198652C8A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9E99-6FDB-49C7-BBB3-D192EFD21734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BCE0-C0C2-493D-A37B-EF198652C8A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9E99-6FDB-49C7-BBB3-D192EFD21734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BCE0-C0C2-493D-A37B-EF198652C8A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9E99-6FDB-49C7-BBB3-D192EFD21734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BCE0-C0C2-493D-A37B-EF198652C8A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9E99-6FDB-49C7-BBB3-D192EFD21734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BCE0-C0C2-493D-A37B-EF198652C8A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9E99-6FDB-49C7-BBB3-D192EFD21734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1BCE0-C0C2-493D-A37B-EF198652C8A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89E99-6FDB-49C7-BBB3-D192EFD21734}" type="datetimeFigureOut">
              <a:rPr lang="uk-UA" smtClean="0"/>
              <a:t>14.12.2021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1BCE0-C0C2-493D-A37B-EF198652C8AA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chn.dcz.gov.ua/" TargetMode="Externa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15.sv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emf"/><Relationship Id="rId7" Type="http://schemas.openxmlformats.org/officeDocument/2006/relationships/image" Target="../media/image7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15.sv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A2C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6405" y="1518175"/>
            <a:ext cx="8940284" cy="2503887"/>
          </a:xfrm>
        </p:spPr>
        <p:txBody>
          <a:bodyPr>
            <a:normAutofit/>
          </a:bodyPr>
          <a:lstStyle/>
          <a:p>
            <a:pPr algn="l"/>
            <a:r>
              <a:rPr lang="uk-UA" sz="4800" b="1" spc="3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РИНОК ПРАЦІ</a:t>
            </a:r>
            <a:br>
              <a:rPr lang="uk-UA" sz="4800" b="1" spc="3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</a:br>
            <a:r>
              <a:rPr lang="uk-UA" sz="4800" b="1" spc="3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ЧЕРНІВЕЦЬКОЇ ОБЛАСТІ 2021</a:t>
            </a:r>
            <a:endParaRPr lang="en-US" sz="4800" spc="300" dirty="0">
              <a:solidFill>
                <a:schemeClr val="bg1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2192000" cy="247650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4019422" y="4783432"/>
            <a:ext cx="1970116" cy="432385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0174" y="2253476"/>
            <a:ext cx="2034063" cy="20316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19422" y="4830347"/>
            <a:ext cx="19869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5"/>
              </a:rPr>
              <a:t>www.</a:t>
            </a:r>
            <a:r>
              <a:rPr lang="en-GB" sz="1600" dirty="0">
                <a:hlinkClick r:id="rId5"/>
              </a:rPr>
              <a:t>chn.dcz.gov.ua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636405" y="4068978"/>
            <a:ext cx="6286500" cy="43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sz="2000" dirty="0"/>
              <a:t>Чернівецька обласна служба зайнятості</a:t>
            </a:r>
            <a:endParaRPr lang="ru-RU" sz="2000" dirty="0"/>
          </a:p>
        </p:txBody>
      </p:sp>
      <p:pic>
        <p:nvPicPr>
          <p:cNvPr id="10" name="Изображение" descr="Изображение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160290" y="781578"/>
            <a:ext cx="2378567" cy="640919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750288" y="311801"/>
            <a:ext cx="5098612" cy="43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sz="1400" dirty="0"/>
              <a:t>Дослідження здійснено в рамках програми 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423959"/>
            <a:ext cx="10153651" cy="77171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1149965" y="6644"/>
            <a:ext cx="963839" cy="963837"/>
            <a:chOff x="10660962" y="216462"/>
            <a:chExt cx="1140514" cy="1140512"/>
          </a:xfrm>
        </p:grpSpPr>
        <p:sp>
          <p:nvSpPr>
            <p:cNvPr id="11" name="Овал 10"/>
            <p:cNvSpPr/>
            <p:nvPr/>
          </p:nvSpPr>
          <p:spPr>
            <a:xfrm>
              <a:off x="10660962" y="216462"/>
              <a:ext cx="1140514" cy="11405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2474" y="268577"/>
              <a:ext cx="1037488" cy="1036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3657600" y="93213"/>
            <a:ext cx="649605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dirty="0">
                <a:solidFill>
                  <a:srgbClr val="1B2C5D"/>
                </a:solidFill>
              </a:rPr>
              <a:t>Чернівецька обласна служба зайнятості</a:t>
            </a:r>
            <a:endParaRPr lang="ru-RU" dirty="0">
              <a:solidFill>
                <a:srgbClr val="1B2C5D"/>
              </a:solidFill>
            </a:endParaRPr>
          </a:p>
        </p:txBody>
      </p:sp>
      <p:sp>
        <p:nvSpPr>
          <p:cNvPr id="15" name="Заголовок 1"/>
          <p:cNvSpPr txBox="1"/>
          <p:nvPr/>
        </p:nvSpPr>
        <p:spPr>
          <a:xfrm>
            <a:off x="1470773" y="665342"/>
            <a:ext cx="8819018" cy="531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Опитування роботодавців</a:t>
            </a:r>
          </a:p>
        </p:txBody>
      </p:sp>
      <p:pic>
        <p:nvPicPr>
          <p:cNvPr id="17" name="Рисунок 16" descr="Контрольный список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69117" y="426474"/>
            <a:ext cx="914400" cy="914400"/>
          </a:xfrm>
          <a:prstGeom prst="rect">
            <a:avLst/>
          </a:prstGeom>
        </p:spPr>
      </p:pic>
      <p:sp>
        <p:nvSpPr>
          <p:cNvPr id="14" name="Прямоугольник: усеченные противолежащие углы 13"/>
          <p:cNvSpPr/>
          <p:nvPr/>
        </p:nvSpPr>
        <p:spPr>
          <a:xfrm>
            <a:off x="1470773" y="1748923"/>
            <a:ext cx="3948883" cy="362733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C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002060"/>
                </a:solidFill>
              </a:rPr>
              <a:t>ЗАТРЕБУВАНІСТЬ НАВИЧОК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: усеченные противолежащие углы 15"/>
          <p:cNvSpPr/>
          <p:nvPr/>
        </p:nvSpPr>
        <p:spPr>
          <a:xfrm flipH="1">
            <a:off x="6182034" y="3226633"/>
            <a:ext cx="5767542" cy="3460983"/>
          </a:xfrm>
          <a:prstGeom prst="snip2Diag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uk-UA" dirty="0">
                <a:solidFill>
                  <a:srgbClr val="002060"/>
                </a:solidFill>
              </a:rPr>
              <a:t>Серед комунікативних навичок найбільш затребуваним є вміння вести діалог </a:t>
            </a:r>
            <a:r>
              <a:rPr lang="uk-UA" b="1" dirty="0">
                <a:solidFill>
                  <a:schemeClr val="bg1"/>
                </a:solidFill>
                <a:highlight>
                  <a:srgbClr val="000080"/>
                </a:highlight>
              </a:rPr>
              <a:t>(73%)</a:t>
            </a:r>
          </a:p>
          <a:p>
            <a:pPr marL="285750" indent="-285750">
              <a:spcAft>
                <a:spcPts val="12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uk-UA" dirty="0">
                <a:solidFill>
                  <a:srgbClr val="002060"/>
                </a:solidFill>
              </a:rPr>
              <a:t>Серед </a:t>
            </a:r>
            <a:r>
              <a:rPr lang="uk-UA" dirty="0" err="1">
                <a:solidFill>
                  <a:srgbClr val="002060"/>
                </a:solidFill>
              </a:rPr>
              <a:t>професійно</a:t>
            </a:r>
            <a:r>
              <a:rPr lang="uk-UA" dirty="0">
                <a:solidFill>
                  <a:srgbClr val="002060"/>
                </a:solidFill>
              </a:rPr>
              <a:t>-функціональних навичок - робота з документами </a:t>
            </a:r>
            <a:r>
              <a:rPr lang="uk-UA" b="1" dirty="0">
                <a:solidFill>
                  <a:schemeClr val="bg1"/>
                </a:solidFill>
                <a:highlight>
                  <a:srgbClr val="000080"/>
                </a:highlight>
              </a:rPr>
              <a:t>(62%)</a:t>
            </a:r>
          </a:p>
          <a:p>
            <a:pPr marL="285750" indent="-285750">
              <a:spcAft>
                <a:spcPts val="12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uk-UA" dirty="0">
                <a:solidFill>
                  <a:srgbClr val="002060"/>
                </a:solidFill>
              </a:rPr>
              <a:t>Серед професійно-технічних навичок - робота з обладнанням </a:t>
            </a:r>
            <a:r>
              <a:rPr lang="uk-UA" b="1" dirty="0">
                <a:solidFill>
                  <a:schemeClr val="bg1"/>
                </a:solidFill>
                <a:highlight>
                  <a:srgbClr val="000080"/>
                </a:highlight>
              </a:rPr>
              <a:t>(73%)</a:t>
            </a:r>
          </a:p>
          <a:p>
            <a:pPr marL="285750" indent="-285750">
              <a:spcAft>
                <a:spcPts val="12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uk-UA" dirty="0">
                <a:solidFill>
                  <a:srgbClr val="002060"/>
                </a:solidFill>
              </a:rPr>
              <a:t>Серед цифрових навичок - робота з базовими офісними програмами </a:t>
            </a:r>
            <a:r>
              <a:rPr lang="uk-UA" dirty="0">
                <a:solidFill>
                  <a:schemeClr val="bg1"/>
                </a:solidFill>
                <a:highlight>
                  <a:srgbClr val="000080"/>
                </a:highlight>
              </a:rPr>
              <a:t>(</a:t>
            </a:r>
            <a:r>
              <a:rPr lang="uk-UA" b="1" dirty="0">
                <a:solidFill>
                  <a:schemeClr val="bg1"/>
                </a:solidFill>
                <a:highlight>
                  <a:srgbClr val="000080"/>
                </a:highlight>
              </a:rPr>
              <a:t>74%)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: усеченные противолежащие углы 17"/>
          <p:cNvSpPr/>
          <p:nvPr/>
        </p:nvSpPr>
        <p:spPr>
          <a:xfrm flipH="1">
            <a:off x="121727" y="1497002"/>
            <a:ext cx="5767541" cy="5190614"/>
          </a:xfrm>
          <a:prstGeom prst="snip2Diag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uk-UA" dirty="0">
              <a:solidFill>
                <a:schemeClr val="bg1"/>
              </a:solidFill>
              <a:highlight>
                <a:srgbClr val="000080"/>
              </a:highlight>
            </a:endParaRPr>
          </a:p>
        </p:txBody>
      </p:sp>
      <p:sp>
        <p:nvSpPr>
          <p:cNvPr id="5" name="Прямоугольник: усеченные противолежащие углы 4"/>
          <p:cNvSpPr/>
          <p:nvPr/>
        </p:nvSpPr>
        <p:spPr>
          <a:xfrm flipH="1">
            <a:off x="6182034" y="1222783"/>
            <a:ext cx="5767540" cy="1777274"/>
          </a:xfrm>
          <a:prstGeom prst="snip2Diag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400800" y="1497002"/>
            <a:ext cx="5219700" cy="147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>
              <a:buClr>
                <a:srgbClr val="002060"/>
              </a:buClr>
            </a:pPr>
            <a:r>
              <a:rPr lang="uk-UA" b="1" dirty="0">
                <a:solidFill>
                  <a:srgbClr val="002060"/>
                </a:solidFill>
              </a:rPr>
              <a:t>НАЙБІЛЬШ ЗАТРЕБУВАНИМИ Є ОСОБИСТІСНО-МОТИВАЦІЙНІ КОМПЕТЕНЦІЇ:</a:t>
            </a:r>
          </a:p>
          <a:p>
            <a:pPr marL="641350" indent="-28575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rgbClr val="002060"/>
                </a:solidFill>
              </a:rPr>
              <a:t>Відповідальність</a:t>
            </a:r>
          </a:p>
          <a:p>
            <a:pPr marL="641350" indent="-28575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rgbClr val="002060"/>
                </a:solidFill>
              </a:rPr>
              <a:t>Орієнтація на результат</a:t>
            </a:r>
          </a:p>
          <a:p>
            <a:pPr marL="641350" indent="-28575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uk-UA" b="1" dirty="0" err="1">
                <a:solidFill>
                  <a:srgbClr val="002060"/>
                </a:solidFill>
              </a:rPr>
              <a:t>Клієнторієнтованість</a:t>
            </a:r>
            <a:endParaRPr lang="uk-UA" b="1" dirty="0">
              <a:solidFill>
                <a:srgbClr val="002060"/>
              </a:solidFill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685142638"/>
              </p:ext>
            </p:extLst>
          </p:nvPr>
        </p:nvGraphicFramePr>
        <p:xfrm>
          <a:off x="121727" y="2363578"/>
          <a:ext cx="5417646" cy="397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686491" y="735682"/>
            <a:ext cx="8819018" cy="531715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Експертні галузеві фокус групи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23959"/>
            <a:ext cx="10153651" cy="77171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1149965" y="6644"/>
            <a:ext cx="963839" cy="963837"/>
            <a:chOff x="10660962" y="216462"/>
            <a:chExt cx="1140514" cy="1140512"/>
          </a:xfrm>
        </p:grpSpPr>
        <p:sp>
          <p:nvSpPr>
            <p:cNvPr id="11" name="Овал 10"/>
            <p:cNvSpPr/>
            <p:nvPr/>
          </p:nvSpPr>
          <p:spPr>
            <a:xfrm>
              <a:off x="10660962" y="216462"/>
              <a:ext cx="1140514" cy="11405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2474" y="268577"/>
              <a:ext cx="1037488" cy="1036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3657600" y="93213"/>
            <a:ext cx="649605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dirty="0">
                <a:solidFill>
                  <a:srgbClr val="1B2C5D"/>
                </a:solidFill>
              </a:rPr>
              <a:t>Чернівецька обласна служба зайнятості</a:t>
            </a:r>
            <a:endParaRPr lang="ru-RU" dirty="0">
              <a:solidFill>
                <a:srgbClr val="1B2C5D"/>
              </a:solidFill>
            </a:endParaRPr>
          </a:p>
        </p:txBody>
      </p:sp>
      <p:pic>
        <p:nvPicPr>
          <p:cNvPr id="15" name="Рисунок 14" descr="Мозговой штурм группы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00281" y="394798"/>
            <a:ext cx="1042676" cy="1063277"/>
          </a:xfrm>
          <a:prstGeom prst="rect">
            <a:avLst/>
          </a:prstGeom>
        </p:spPr>
      </p:pic>
      <p:sp>
        <p:nvSpPr>
          <p:cNvPr id="17" name="Прямоугольник: усеченные противолежащие углы 16"/>
          <p:cNvSpPr/>
          <p:nvPr/>
        </p:nvSpPr>
        <p:spPr>
          <a:xfrm flipH="1">
            <a:off x="62180" y="1954610"/>
            <a:ext cx="3657598" cy="4510880"/>
          </a:xfrm>
          <a:prstGeom prst="snip2Diag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405"/>
            <a:endParaRPr lang="ru-RU" sz="1400" b="1" dirty="0"/>
          </a:p>
        </p:txBody>
      </p:sp>
      <p:sp>
        <p:nvSpPr>
          <p:cNvPr id="18" name="Прямоугольник: усеченные противолежащие углы 17"/>
          <p:cNvSpPr/>
          <p:nvPr/>
        </p:nvSpPr>
        <p:spPr>
          <a:xfrm flipH="1">
            <a:off x="4324985" y="1885315"/>
            <a:ext cx="3657600" cy="4649470"/>
          </a:xfrm>
          <a:prstGeom prst="snip2Diag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405"/>
            <a:endParaRPr lang="ru-RU" dirty="0"/>
          </a:p>
        </p:txBody>
      </p:sp>
      <p:sp>
        <p:nvSpPr>
          <p:cNvPr id="19" name="Прямоугольник: усеченные противолежащие углы 18"/>
          <p:cNvSpPr/>
          <p:nvPr/>
        </p:nvSpPr>
        <p:spPr>
          <a:xfrm flipH="1">
            <a:off x="8285680" y="1885600"/>
            <a:ext cx="3657598" cy="4510880"/>
          </a:xfrm>
          <a:prstGeom prst="snip2Diag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405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24360" y="2109715"/>
            <a:ext cx="3533239" cy="389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3900" algn="ctr">
              <a:spcAft>
                <a:spcPts val="600"/>
              </a:spcAft>
            </a:pPr>
            <a:r>
              <a:rPr lang="uk-UA" sz="18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ЛЕГКА ПРОМИСЛОВІСТЬ</a:t>
            </a:r>
          </a:p>
          <a:p>
            <a:pPr marL="361950" indent="-276225" algn="just">
              <a:spcAft>
                <a:spcPts val="2400"/>
              </a:spcAft>
              <a:buClr>
                <a:srgbClr val="FCBD44"/>
              </a:buClr>
              <a:buFont typeface="Arial" panose="020B0604020202020204" pitchFamily="34" charset="0"/>
              <a:buChar char="•"/>
            </a:pPr>
            <a:r>
              <a:rPr lang="uk-UA" sz="1800" dirty="0">
                <a:ea typeface="FangSong" panose="02010609060101010101" pitchFamily="49" charset="-122"/>
                <a:cs typeface="Times New Roman" panose="02020603050405020304" pitchFamily="18" charset="0"/>
              </a:rPr>
              <a:t>Кількість підприємств </a:t>
            </a:r>
            <a:r>
              <a:rPr lang="uk-UA" sz="1800" b="1" dirty="0">
                <a:ea typeface="FangSong" panose="02010609060101010101" pitchFamily="49" charset="-122"/>
                <a:cs typeface="Times New Roman" panose="02020603050405020304" pitchFamily="18" charset="0"/>
              </a:rPr>
              <a:t>- 455 </a:t>
            </a:r>
            <a:r>
              <a:rPr lang="uk-UA" sz="1800" dirty="0">
                <a:ea typeface="FangSong" panose="02010609060101010101" pitchFamily="49" charset="-122"/>
                <a:cs typeface="Times New Roman" panose="02020603050405020304" pitchFamily="18" charset="0"/>
              </a:rPr>
              <a:t>(з них 367 </a:t>
            </a:r>
            <a:r>
              <a:rPr lang="uk-UA" sz="1800" b="1" dirty="0">
                <a:ea typeface="FangSong" panose="02010609060101010101" pitchFamily="49" charset="-122"/>
                <a:cs typeface="Times New Roman" panose="02020603050405020304" pitchFamily="18" charset="0"/>
              </a:rPr>
              <a:t>ФОП) </a:t>
            </a:r>
          </a:p>
          <a:p>
            <a:pPr marL="361950" indent="-276225" algn="just">
              <a:spcAft>
                <a:spcPts val="2400"/>
              </a:spcAft>
              <a:buClr>
                <a:srgbClr val="FCBD44"/>
              </a:buClr>
              <a:buFont typeface="Arial" panose="020B0604020202020204" pitchFamily="34" charset="0"/>
              <a:buChar char="•"/>
            </a:pPr>
            <a:r>
              <a:rPr lang="uk-UA" sz="1800" dirty="0">
                <a:ea typeface="FangSong" panose="02010609060101010101" pitchFamily="49" charset="-122"/>
                <a:cs typeface="Times New Roman" panose="02020603050405020304" pitchFamily="18" charset="0"/>
              </a:rPr>
              <a:t>Кількість працівників   </a:t>
            </a:r>
            <a:r>
              <a:rPr lang="uk-UA" sz="1800" b="1" dirty="0">
                <a:ea typeface="FangSong" panose="02010609060101010101" pitchFamily="49" charset="-122"/>
                <a:cs typeface="Times New Roman" panose="02020603050405020304" pitchFamily="18" charset="0"/>
              </a:rPr>
              <a:t>- 1909 </a:t>
            </a:r>
          </a:p>
          <a:p>
            <a:pPr marL="361950" indent="-276225" algn="just">
              <a:spcAft>
                <a:spcPts val="2400"/>
              </a:spcAft>
              <a:buClr>
                <a:srgbClr val="FCBD44"/>
              </a:buClr>
              <a:buFont typeface="Arial" panose="020B0604020202020204" pitchFamily="34" charset="0"/>
              <a:buChar char="•"/>
            </a:pPr>
            <a:r>
              <a:rPr lang="uk-UA" sz="1800" dirty="0">
                <a:ea typeface="FangSong" panose="02010609060101010101" pitchFamily="49" charset="-122"/>
                <a:cs typeface="Times New Roman" panose="02020603050405020304" pitchFamily="18" charset="0"/>
              </a:rPr>
              <a:t>Обсяг реалізованої продукції - </a:t>
            </a:r>
            <a:r>
              <a:rPr lang="uk-UA" sz="1800" b="1" dirty="0">
                <a:ea typeface="FangSong" panose="02010609060101010101" pitchFamily="49" charset="-122"/>
                <a:cs typeface="Times New Roman" panose="02020603050405020304" pitchFamily="18" charset="0"/>
              </a:rPr>
              <a:t>0,</a:t>
            </a:r>
            <a:r>
              <a:rPr lang="ru-RU" sz="1800" b="1" dirty="0">
                <a:solidFill>
                  <a:srgbClr val="000000"/>
                </a:solidFill>
                <a:ea typeface="FangSong" panose="02010609060101010101" pitchFamily="49" charset="-122"/>
                <a:cs typeface="Times New Roman" panose="02020603050405020304" pitchFamily="18" charset="0"/>
              </a:rPr>
              <a:t>24 млрд. </a:t>
            </a:r>
            <a:r>
              <a:rPr lang="ru-RU" sz="1800" b="1" dirty="0" err="1">
                <a:solidFill>
                  <a:srgbClr val="000000"/>
                </a:solidFill>
                <a:ea typeface="FangSong" panose="02010609060101010101" pitchFamily="49" charset="-122"/>
                <a:cs typeface="Times New Roman" panose="02020603050405020304" pitchFamily="18" charset="0"/>
              </a:rPr>
              <a:t>грн</a:t>
            </a:r>
            <a:endParaRPr lang="uk-UA" sz="1800" b="1" dirty="0">
              <a:ea typeface="FangSong" panose="02010609060101010101" pitchFamily="49" charset="-122"/>
              <a:cs typeface="Times New Roman" panose="02020603050405020304" pitchFamily="18" charset="0"/>
            </a:endParaRPr>
          </a:p>
          <a:p>
            <a:pPr marL="361950" indent="-276225" algn="just">
              <a:spcAft>
                <a:spcPts val="2400"/>
              </a:spcAft>
              <a:buClr>
                <a:srgbClr val="FCBD44"/>
              </a:buClr>
              <a:buFont typeface="Arial" panose="020B0604020202020204" pitchFamily="34" charset="0"/>
              <a:buChar char="•"/>
            </a:pPr>
            <a:r>
              <a:rPr lang="uk-UA" sz="1800" dirty="0">
                <a:ea typeface="FangSong" panose="02010609060101010101" pitchFamily="49" charset="-122"/>
                <a:cs typeface="Times New Roman" panose="02020603050405020304" pitchFamily="18" charset="0"/>
              </a:rPr>
              <a:t>Брали учать в дослідженні - </a:t>
            </a:r>
            <a:r>
              <a:rPr lang="uk-UA" sz="1800" b="1" dirty="0">
                <a:ea typeface="FangSong" panose="02010609060101010101" pitchFamily="49" charset="-122"/>
                <a:cs typeface="Times New Roman" panose="02020603050405020304" pitchFamily="18" charset="0"/>
              </a:rPr>
              <a:t>9 експертів </a:t>
            </a:r>
          </a:p>
          <a:p>
            <a:pPr marL="723900" algn="ctr">
              <a:spcAft>
                <a:spcPts val="600"/>
              </a:spcAft>
            </a:pPr>
            <a:endParaRPr lang="uk-UA" sz="1800" b="1" dirty="0">
              <a:solidFill>
                <a:srgbClr val="1A2C5D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26258" y="2196075"/>
            <a:ext cx="316757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>
              <a:spcAft>
                <a:spcPts val="1200"/>
              </a:spcAft>
              <a:buClr>
                <a:srgbClr val="FCBD44"/>
              </a:buClr>
            </a:pPr>
            <a:r>
              <a:rPr lang="ru-RU" sz="18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ВИРОБНИЦТВО Х</a:t>
            </a:r>
            <a:r>
              <a:rPr lang="uk-UA" sz="18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ЛІБА </a:t>
            </a:r>
          </a:p>
          <a:p>
            <a:pPr marL="387350" indent="-285750">
              <a:spcAft>
                <a:spcPts val="1200"/>
              </a:spcAft>
              <a:buClr>
                <a:srgbClr val="FCBD44"/>
              </a:buClr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cs typeface="Times New Roman" panose="02020603050405020304" pitchFamily="18" charset="0"/>
              </a:rPr>
              <a:t>Кількість підприємств – </a:t>
            </a: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cs typeface="Times New Roman" panose="02020603050405020304" pitchFamily="18" charset="0"/>
              </a:rPr>
              <a:t>163 (з них 137 ФОП) </a:t>
            </a:r>
          </a:p>
          <a:p>
            <a:pPr marL="342900" indent="-342900">
              <a:spcAft>
                <a:spcPts val="1200"/>
              </a:spcAft>
              <a:buClr>
                <a:srgbClr val="FCBD44"/>
              </a:buClr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cs typeface="Times New Roman" panose="02020603050405020304" pitchFamily="18" charset="0"/>
              </a:rPr>
              <a:t>Кількість найманих працівників  - </a:t>
            </a: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cs typeface="Times New Roman" panose="02020603050405020304" pitchFamily="18" charset="0"/>
              </a:rPr>
              <a:t>1366. </a:t>
            </a:r>
          </a:p>
          <a:p>
            <a:pPr marL="342900" indent="-342900">
              <a:spcAft>
                <a:spcPts val="1200"/>
              </a:spcAft>
              <a:buClr>
                <a:srgbClr val="FCBD44"/>
              </a:buClr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cs typeface="Times New Roman" panose="02020603050405020304" pitchFamily="18" charset="0"/>
              </a:rPr>
              <a:t>Взяли участь у дослідженні - </a:t>
            </a: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cs typeface="Times New Roman" panose="02020603050405020304" pitchFamily="18" charset="0"/>
              </a:rPr>
              <a:t>6 експертів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12482" y="2196075"/>
            <a:ext cx="365759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>
              <a:spcAft>
                <a:spcPts val="1200"/>
              </a:spcAft>
              <a:buClr>
                <a:srgbClr val="FCBD44"/>
              </a:buClr>
            </a:pPr>
            <a:r>
              <a:rPr lang="uk-UA" sz="1800" b="1" dirty="0"/>
              <a:t>ГОТЕЛЬНО-РЕСТОРАННИЙ СЕРВІС</a:t>
            </a:r>
            <a:endParaRPr lang="uk-UA" b="1" dirty="0">
              <a:solidFill>
                <a:schemeClr val="tx1">
                  <a:lumMod val="75000"/>
                  <a:lumOff val="25000"/>
                </a:schemeClr>
              </a:solidFill>
              <a:latin typeface="Fira Sans" panose="020B0503050000020004" pitchFamily="34" charset="0"/>
              <a:cs typeface="Times New Roman" panose="02020603050405020304" pitchFamily="18" charset="0"/>
            </a:endParaRPr>
          </a:p>
          <a:p>
            <a:pPr marL="444500" indent="-342900">
              <a:spcAft>
                <a:spcPts val="1200"/>
              </a:spcAft>
              <a:buClr>
                <a:srgbClr val="FCBD44"/>
              </a:buClr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cs typeface="Times New Roman" panose="02020603050405020304" pitchFamily="18" charset="0"/>
              </a:rPr>
              <a:t>Кількість підприємств – </a:t>
            </a: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cs typeface="Times New Roman" panose="02020603050405020304" pitchFamily="18" charset="0"/>
              </a:rPr>
              <a:t>1410 (з них 1246 ФОП) </a:t>
            </a:r>
          </a:p>
          <a:p>
            <a:pPr marL="444500" indent="-342900">
              <a:spcAft>
                <a:spcPts val="1200"/>
              </a:spcAft>
              <a:buClr>
                <a:srgbClr val="FCBD44"/>
              </a:buClr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cs typeface="Times New Roman" panose="02020603050405020304" pitchFamily="18" charset="0"/>
              </a:rPr>
              <a:t>Кількість найманих працівників  - </a:t>
            </a: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cs typeface="Times New Roman" panose="02020603050405020304" pitchFamily="18" charset="0"/>
              </a:rPr>
              <a:t>2962. </a:t>
            </a:r>
          </a:p>
          <a:p>
            <a:pPr marL="444500" indent="-342900">
              <a:spcAft>
                <a:spcPts val="1200"/>
              </a:spcAft>
              <a:buClr>
                <a:srgbClr val="FCBD44"/>
              </a:buClr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cs typeface="Times New Roman" panose="02020603050405020304" pitchFamily="18" charset="0"/>
              </a:rPr>
              <a:t>Обсяг реалізованої продукції – </a:t>
            </a: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cs typeface="Times New Roman" panose="02020603050405020304" pitchFamily="18" charset="0"/>
              </a:rPr>
              <a:t>47 769 тис</a:t>
            </a:r>
          </a:p>
          <a:p>
            <a:pPr marL="444500" indent="-342900">
              <a:spcAft>
                <a:spcPts val="1200"/>
              </a:spcAft>
              <a:buClr>
                <a:srgbClr val="FCBD44"/>
              </a:buClr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cs typeface="Times New Roman" panose="02020603050405020304" pitchFamily="18" charset="0"/>
              </a:rPr>
              <a:t>Взяли участь у дослідженні - </a:t>
            </a: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cs typeface="Times New Roman" panose="02020603050405020304" pitchFamily="18" charset="0"/>
              </a:rPr>
              <a:t>8 експертів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423959"/>
            <a:ext cx="10153651" cy="77171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1149965" y="6644"/>
            <a:ext cx="963839" cy="963837"/>
            <a:chOff x="10660962" y="216462"/>
            <a:chExt cx="1140514" cy="1140512"/>
          </a:xfrm>
        </p:grpSpPr>
        <p:sp>
          <p:nvSpPr>
            <p:cNvPr id="11" name="Овал 10"/>
            <p:cNvSpPr/>
            <p:nvPr/>
          </p:nvSpPr>
          <p:spPr>
            <a:xfrm>
              <a:off x="10660962" y="216462"/>
              <a:ext cx="1140514" cy="11405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2474" y="268577"/>
              <a:ext cx="1037488" cy="1036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3657600" y="93213"/>
            <a:ext cx="649605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dirty="0">
                <a:solidFill>
                  <a:srgbClr val="1B2C5D"/>
                </a:solidFill>
              </a:rPr>
              <a:t>Чернівецька обласна служба зайнятості</a:t>
            </a:r>
            <a:endParaRPr lang="ru-RU" dirty="0">
              <a:solidFill>
                <a:srgbClr val="1B2C5D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0554" y="3815106"/>
            <a:ext cx="5845445" cy="2993559"/>
          </a:xfrm>
          <a:prstGeom prst="snip2Diag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uk-UA" sz="1600" b="1" dirty="0">
                <a:solidFill>
                  <a:srgbClr val="002060"/>
                </a:solidFill>
              </a:rPr>
              <a:t>Брак практичної підготовки випускників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uk-UA" sz="1600" b="1" dirty="0">
                <a:solidFill>
                  <a:srgbClr val="002060"/>
                </a:solidFill>
              </a:rPr>
              <a:t>Розвиток м’яких навичок (техніки продажів, комунікації з клієнтом тощо)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uk-UA" sz="1600" b="1" dirty="0">
                <a:solidFill>
                  <a:srgbClr val="002060"/>
                </a:solidFill>
              </a:rPr>
              <a:t>Підвищення рівня компетентності викладачів та майстрів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uk-UA" sz="1600" b="1" dirty="0">
                <a:solidFill>
                  <a:srgbClr val="002060"/>
                </a:solidFill>
              </a:rPr>
              <a:t>Недосконалість механізму оформлення на практику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uk-UA" sz="1600" b="1" dirty="0">
                <a:solidFill>
                  <a:srgbClr val="002060"/>
                </a:solidFill>
              </a:rPr>
              <a:t>Відсутність підготовки за багатьма професіями 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uk-UA" sz="1600" b="1" dirty="0">
                <a:solidFill>
                  <a:srgbClr val="002060"/>
                </a:solidFill>
              </a:rPr>
              <a:t>Застаріла матеріально-технічна база навчання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395970" y="1546461"/>
            <a:ext cx="4391294" cy="1589444"/>
            <a:chOff x="542656" y="1296980"/>
            <a:chExt cx="4391294" cy="1589444"/>
          </a:xfrm>
        </p:grpSpPr>
        <p:sp>
          <p:nvSpPr>
            <p:cNvPr id="8" name="Стрелка: вправо 7"/>
            <p:cNvSpPr/>
            <p:nvPr/>
          </p:nvSpPr>
          <p:spPr>
            <a:xfrm>
              <a:off x="542656" y="1296980"/>
              <a:ext cx="4126865" cy="1589444"/>
            </a:xfrm>
            <a:prstGeom prst="right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0756" y="1554334"/>
              <a:ext cx="4353194" cy="103935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C000"/>
            </a:solidFill>
          </p:spPr>
          <p:txBody>
            <a:bodyPr wrap="square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uk-UA" sz="2800" b="1" dirty="0">
                  <a:solidFill>
                    <a:srgbClr val="002060"/>
                  </a:solidFill>
                  <a:latin typeface="Fira Sans" panose="020B0503050000020004" pitchFamily="34" charset="0"/>
                </a:rPr>
                <a:t>КАДРОВІ ПРОБЛЕМИ</a:t>
              </a:r>
            </a:p>
          </p:txBody>
        </p:sp>
      </p:grpSp>
      <p:sp>
        <p:nvSpPr>
          <p:cNvPr id="7" name="Прямоугольник: усеченные противолежащие углы 6"/>
          <p:cNvSpPr/>
          <p:nvPr/>
        </p:nvSpPr>
        <p:spPr>
          <a:xfrm>
            <a:off x="5352008" y="1399855"/>
            <a:ext cx="6603182" cy="2326865"/>
          </a:xfrm>
          <a:prstGeom prst="snip2Diag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002060"/>
                </a:solidFill>
              </a:rPr>
              <a:t>Відтік кадрів за кордон</a:t>
            </a:r>
          </a:p>
          <a:p>
            <a:pPr marL="285750" indent="-285750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002060"/>
                </a:solidFill>
              </a:rPr>
              <a:t>Нестача кадрів посилюється (висока конкуренція за кадри)</a:t>
            </a:r>
          </a:p>
          <a:p>
            <a:pPr marL="285750" indent="-285750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002060"/>
                </a:solidFill>
              </a:rPr>
              <a:t>Підвищення вимог до кваліфікації кадрів</a:t>
            </a:r>
          </a:p>
          <a:p>
            <a:pPr marL="285750" indent="-285750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002060"/>
                </a:solidFill>
              </a:rPr>
              <a:t>Висока плинність</a:t>
            </a:r>
          </a:p>
          <a:p>
            <a:pPr marL="285750" indent="-285750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002060"/>
                </a:solidFill>
              </a:rPr>
              <a:t>Підвищена потреба у робітничих професіях</a:t>
            </a:r>
          </a:p>
        </p:txBody>
      </p:sp>
      <p:grpSp>
        <p:nvGrpSpPr>
          <p:cNvPr id="20" name="Группа 19"/>
          <p:cNvGrpSpPr/>
          <p:nvPr/>
        </p:nvGrpSpPr>
        <p:grpSpPr>
          <a:xfrm flipH="1">
            <a:off x="6392089" y="4805594"/>
            <a:ext cx="4810593" cy="1589444"/>
            <a:chOff x="542656" y="1296980"/>
            <a:chExt cx="4367854" cy="1589444"/>
          </a:xfrm>
        </p:grpSpPr>
        <p:sp>
          <p:nvSpPr>
            <p:cNvPr id="21" name="Стрелка: вправо 20"/>
            <p:cNvSpPr/>
            <p:nvPr/>
          </p:nvSpPr>
          <p:spPr>
            <a:xfrm>
              <a:off x="542656" y="1296980"/>
              <a:ext cx="4126865" cy="1589444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7670" y="1633162"/>
              <a:ext cx="4282840" cy="91707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2060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uk-UA" sz="2400" b="1" dirty="0">
                  <a:solidFill>
                    <a:schemeClr val="bg1"/>
                  </a:solidFill>
                  <a:latin typeface="Fira Sans" panose="020B0503050000020004" pitchFamily="34" charset="0"/>
                </a:rPr>
                <a:t>ПРОБЛЕМИ ПІДГОТОВКИ</a:t>
              </a:r>
            </a:p>
          </p:txBody>
        </p:sp>
      </p:grp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1686491" y="735682"/>
            <a:ext cx="8819018" cy="531715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Експертні галузеві фокус групи </a:t>
            </a:r>
          </a:p>
        </p:txBody>
      </p:sp>
      <p:pic>
        <p:nvPicPr>
          <p:cNvPr id="26" name="Рисунок 25" descr="Мозговой штурм группы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00281" y="394798"/>
            <a:ext cx="1042676" cy="106327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243257" y="3421681"/>
            <a:ext cx="2588843" cy="862929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Методологія</a:t>
            </a:r>
            <a:endParaRPr lang="en-US" sz="2800" b="1" dirty="0">
              <a:solidFill>
                <a:srgbClr val="1A2C5D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3764" y="2109508"/>
            <a:ext cx="86614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0"/>
              </a:spcAft>
              <a:buClr>
                <a:srgbClr val="FCBD44"/>
              </a:buClr>
              <a:buFont typeface="+mj-lt"/>
              <a:buAutoNum type="arabicPeriod"/>
            </a:pP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Випускники отримували посилання на </a:t>
            </a:r>
            <a:r>
              <a:rPr lang="uk-UA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онлайн анкету</a:t>
            </a:r>
          </a:p>
          <a:p>
            <a:pPr marL="342900" indent="-342900">
              <a:spcAft>
                <a:spcPts val="3000"/>
              </a:spcAft>
              <a:buClr>
                <a:srgbClr val="FCBD44"/>
              </a:buClr>
              <a:buFont typeface="+mj-lt"/>
              <a:buAutoNum type="arabicPeriod"/>
            </a:pP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Опитування проводилося через науково-методичні центри та навчальні заклади – </a:t>
            </a:r>
            <a:r>
              <a:rPr lang="uk-UA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обмежений контроль репрезентативності вибірки</a:t>
            </a:r>
          </a:p>
          <a:p>
            <a:pPr marL="342900" indent="-342900">
              <a:spcAft>
                <a:spcPts val="3000"/>
              </a:spcAft>
              <a:buClr>
                <a:srgbClr val="FCBD44"/>
              </a:buClr>
              <a:buFont typeface="+mj-lt"/>
              <a:buAutoNum type="arabicPeriod"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704 </a:t>
            </a:r>
            <a:r>
              <a:rPr lang="ru-RU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заповнених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анкет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зібраних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у 2021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році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342900" indent="-342900">
              <a:spcAft>
                <a:spcPts val="3000"/>
              </a:spcAft>
              <a:buClr>
                <a:srgbClr val="FCBD44"/>
              </a:buClr>
              <a:buFont typeface="+mj-lt"/>
              <a:buAutoNum type="arabicPeriod"/>
            </a:pP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Дані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представлені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для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груп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професій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для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яких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було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доступно </a:t>
            </a:r>
            <a:r>
              <a:rPr lang="ru-RU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щонайменше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30 </a:t>
            </a:r>
            <a:r>
              <a:rPr lang="ru-RU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спостережень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" y="660078"/>
            <a:ext cx="10153651" cy="77171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Группа 16"/>
          <p:cNvGrpSpPr/>
          <p:nvPr/>
        </p:nvGrpSpPr>
        <p:grpSpPr>
          <a:xfrm>
            <a:off x="10601325" y="199017"/>
            <a:ext cx="963839" cy="963837"/>
            <a:chOff x="10660962" y="216462"/>
            <a:chExt cx="1140514" cy="1140512"/>
          </a:xfrm>
        </p:grpSpPr>
        <p:sp>
          <p:nvSpPr>
            <p:cNvPr id="18" name="Овал 17"/>
            <p:cNvSpPr/>
            <p:nvPr/>
          </p:nvSpPr>
          <p:spPr>
            <a:xfrm>
              <a:off x="10660962" y="216462"/>
              <a:ext cx="1140514" cy="11405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12474" y="268577"/>
              <a:ext cx="1037488" cy="1036280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3740499" y="333276"/>
            <a:ext cx="649605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dirty="0">
                <a:solidFill>
                  <a:srgbClr val="1B2C5D"/>
                </a:solidFill>
              </a:rPr>
              <a:t>Чернівецька обласна служба зайнятості</a:t>
            </a:r>
            <a:endParaRPr lang="ru-RU" dirty="0">
              <a:solidFill>
                <a:srgbClr val="1B2C5D"/>
              </a:solidFill>
            </a:endParaRPr>
          </a:p>
        </p:txBody>
      </p:sp>
      <p:sp>
        <p:nvSpPr>
          <p:cNvPr id="10" name="Заголовок 1"/>
          <p:cNvSpPr txBox="1"/>
          <p:nvPr/>
        </p:nvSpPr>
        <p:spPr>
          <a:xfrm>
            <a:off x="1804073" y="888405"/>
            <a:ext cx="8819018" cy="531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Опитування випускників</a:t>
            </a:r>
          </a:p>
        </p:txBody>
      </p:sp>
      <p:pic>
        <p:nvPicPr>
          <p:cNvPr id="11" name="Рисунок 10" descr="Академическая шапочка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38874" y="475344"/>
            <a:ext cx="965199" cy="128693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686491" y="735682"/>
            <a:ext cx="8819018" cy="531715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Опитування випускників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23959"/>
            <a:ext cx="10153651" cy="77171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1149965" y="6644"/>
            <a:ext cx="963839" cy="963837"/>
            <a:chOff x="10660962" y="216462"/>
            <a:chExt cx="1140514" cy="1140512"/>
          </a:xfrm>
        </p:grpSpPr>
        <p:sp>
          <p:nvSpPr>
            <p:cNvPr id="11" name="Овал 10"/>
            <p:cNvSpPr/>
            <p:nvPr/>
          </p:nvSpPr>
          <p:spPr>
            <a:xfrm>
              <a:off x="10660962" y="216462"/>
              <a:ext cx="1140514" cy="11405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2474" y="268577"/>
              <a:ext cx="1037488" cy="1036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3657600" y="93213"/>
            <a:ext cx="649605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dirty="0">
                <a:solidFill>
                  <a:srgbClr val="1B2C5D"/>
                </a:solidFill>
              </a:rPr>
              <a:t>Чернівецька обласна служба зайнятості</a:t>
            </a:r>
            <a:endParaRPr lang="ru-RU" dirty="0">
              <a:solidFill>
                <a:srgbClr val="1B2C5D"/>
              </a:solidFill>
            </a:endParaRPr>
          </a:p>
        </p:txBody>
      </p:sp>
      <p:pic>
        <p:nvPicPr>
          <p:cNvPr id="15" name="Рисунок 14" descr="Академическая шапочка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59435" y="327015"/>
            <a:ext cx="965199" cy="1286932"/>
          </a:xfrm>
          <a:prstGeom prst="rect">
            <a:avLst/>
          </a:prstGeom>
        </p:spPr>
      </p:pic>
      <p:sp>
        <p:nvSpPr>
          <p:cNvPr id="17" name="Прямоугольник: усеченные противолежащие углы 16"/>
          <p:cNvSpPr/>
          <p:nvPr/>
        </p:nvSpPr>
        <p:spPr>
          <a:xfrm flipH="1" flipV="1">
            <a:off x="196153" y="2400299"/>
            <a:ext cx="5751619" cy="4130686"/>
          </a:xfrm>
          <a:prstGeom prst="snip2DiagRect">
            <a:avLst>
              <a:gd name="adj1" fmla="val 1712"/>
              <a:gd name="adj2" fmla="val 16667"/>
            </a:avLst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405"/>
            <a:endParaRPr lang="ru-RU" sz="1400" b="1" dirty="0"/>
          </a:p>
        </p:txBody>
      </p:sp>
      <p:sp>
        <p:nvSpPr>
          <p:cNvPr id="18" name="Прямоугольник: усеченные противолежащие углы 17"/>
          <p:cNvSpPr/>
          <p:nvPr/>
        </p:nvSpPr>
        <p:spPr>
          <a:xfrm flipH="1">
            <a:off x="6096000" y="2400299"/>
            <a:ext cx="5939426" cy="4130686"/>
          </a:xfrm>
          <a:prstGeom prst="snip2Diag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405"/>
            <a:endParaRPr lang="ru-RU" dirty="0"/>
          </a:p>
        </p:txBody>
      </p:sp>
      <p:sp>
        <p:nvSpPr>
          <p:cNvPr id="19" name="Заголовок 1"/>
          <p:cNvSpPr txBox="1"/>
          <p:nvPr/>
        </p:nvSpPr>
        <p:spPr>
          <a:xfrm>
            <a:off x="2508885" y="1391285"/>
            <a:ext cx="7996555" cy="8102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МАЮТЬ КРАЩУ СИТУАЦІЇ НА РИНКУ ПРАЦІ </a:t>
            </a:r>
          </a:p>
        </p:txBody>
      </p:sp>
      <p:sp>
        <p:nvSpPr>
          <p:cNvPr id="20" name="Symbol zastępczy zawartości 3"/>
          <p:cNvSpPr>
            <a:spLocks noGrp="1"/>
          </p:cNvSpPr>
          <p:nvPr>
            <p:ph idx="1"/>
          </p:nvPr>
        </p:nvSpPr>
        <p:spPr>
          <a:xfrm>
            <a:off x="196154" y="2400299"/>
            <a:ext cx="5899846" cy="4299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dirty="0"/>
              <a:t>Будівельні професії</a:t>
            </a:r>
            <a:endParaRPr lang="pl-PL" sz="2000" b="1" dirty="0"/>
          </a:p>
          <a:p>
            <a:pPr lvl="1">
              <a:spcAft>
                <a:spcPts val="1200"/>
              </a:spcAft>
            </a:pPr>
            <a:r>
              <a:rPr lang="uk-UA" sz="1800" dirty="0"/>
              <a:t>Високий відсоток випускників працює (74%)\</a:t>
            </a:r>
          </a:p>
          <a:p>
            <a:pPr lvl="1">
              <a:spcAft>
                <a:spcPts val="1200"/>
              </a:spcAft>
            </a:pPr>
            <a:r>
              <a:rPr lang="uk-UA" sz="1800" dirty="0"/>
              <a:t>Немає випускників, які продовжують навчання. </a:t>
            </a:r>
          </a:p>
          <a:p>
            <a:pPr lvl="1">
              <a:spcAft>
                <a:spcPts val="1200"/>
              </a:spcAft>
            </a:pPr>
            <a:r>
              <a:rPr lang="uk-UA" sz="1800" dirty="0"/>
              <a:t>Невеликий відсоток безробітних.</a:t>
            </a:r>
          </a:p>
          <a:p>
            <a:pPr lvl="1">
              <a:spcAft>
                <a:spcPts val="1200"/>
              </a:spcAft>
            </a:pPr>
            <a:r>
              <a:rPr lang="uk-UA" sz="1800" dirty="0"/>
              <a:t>Відсоток </a:t>
            </a:r>
            <a:r>
              <a:rPr lang="uk-UA" sz="1800" dirty="0" err="1"/>
              <a:t>професійно</a:t>
            </a:r>
            <a:r>
              <a:rPr lang="uk-UA" sz="1800" dirty="0"/>
              <a:t> неактивних близький до середнього по області.</a:t>
            </a:r>
          </a:p>
          <a:p>
            <a:pPr lvl="1">
              <a:spcAft>
                <a:spcPts val="1200"/>
              </a:spcAft>
            </a:pPr>
            <a:r>
              <a:rPr lang="uk-UA" sz="1800" dirty="0"/>
              <a:t>39% випускників працюють в області та за фахом</a:t>
            </a:r>
          </a:p>
          <a:p>
            <a:pPr lvl="1">
              <a:spcAft>
                <a:spcPts val="1200"/>
              </a:spcAft>
            </a:pPr>
            <a:r>
              <a:rPr lang="uk-UA" sz="1800" dirty="0"/>
              <a:t>57% працюючих випускників використовують у своїй роботі набуті компетенції</a:t>
            </a:r>
          </a:p>
          <a:p>
            <a:pPr lvl="1">
              <a:spcAft>
                <a:spcPts val="1200"/>
              </a:spcAft>
            </a:pPr>
            <a:r>
              <a:rPr lang="uk-UA" sz="1800" dirty="0"/>
              <a:t>74% знову обрали б ту саму професію</a:t>
            </a:r>
            <a:endParaRPr lang="pl-PL" sz="1800" dirty="0"/>
          </a:p>
        </p:txBody>
      </p:sp>
      <p:sp>
        <p:nvSpPr>
          <p:cNvPr id="21" name="Symbol zastępczy zawartości 3"/>
          <p:cNvSpPr txBox="1"/>
          <p:nvPr/>
        </p:nvSpPr>
        <p:spPr>
          <a:xfrm>
            <a:off x="6506570" y="2289973"/>
            <a:ext cx="54892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z-Cyrl-AZ" sz="2000" dirty="0"/>
          </a:p>
          <a:p>
            <a:pPr marL="0" indent="0">
              <a:buNone/>
            </a:pPr>
            <a:r>
              <a:rPr lang="az-Cyrl-AZ" b="1" dirty="0"/>
              <a:t>Бухгалтерія</a:t>
            </a:r>
            <a:r>
              <a:rPr lang="uk-UA" altLang="az-Cyrl-AZ" b="1" dirty="0"/>
              <a:t>, </a:t>
            </a:r>
            <a:r>
              <a:rPr lang="az-Cyrl-AZ" b="1" dirty="0"/>
              <a:t>офісні та </a:t>
            </a:r>
            <a:r>
              <a:rPr lang="pl-PL" b="1" dirty="0"/>
              <a:t>IT </a:t>
            </a:r>
            <a:r>
              <a:rPr lang="az-Cyrl-AZ" b="1" dirty="0"/>
              <a:t>працівники</a:t>
            </a:r>
            <a:r>
              <a:rPr lang="pl-PL" b="1" dirty="0"/>
              <a:t> </a:t>
            </a:r>
            <a:endParaRPr lang="uk-UA" b="1" dirty="0"/>
          </a:p>
          <a:p>
            <a:pPr marL="0" indent="0">
              <a:buNone/>
            </a:pPr>
            <a:r>
              <a:rPr lang="pl-PL" b="1" dirty="0"/>
              <a:t> </a:t>
            </a:r>
            <a:endParaRPr lang="pl-PL" sz="3800" b="1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uk-UA" sz="2900" dirty="0"/>
              <a:t>Значний відсоток випускників працюють (81%)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uk-UA" sz="2900" dirty="0"/>
              <a:t>Невеликий відсоток тих, хто навчається, безробітних та неактивних.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uk-UA" sz="2900" dirty="0"/>
              <a:t>Зарплати невисокі: 83% випускників отримують до 10 тис. грн. 0% отримує зарплату понад 18 тис. грн.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uk-UA" sz="2900" dirty="0"/>
              <a:t>55% працюючих випускників працюють за здобутою професією.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uk-UA" sz="2900" dirty="0"/>
              <a:t>62% працюючих випускників використовують набуті компетенції у роботі.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uk-UA" sz="2900" dirty="0"/>
              <a:t>Невеликий відсоток людей, які працюють за кордоном, і середній відсоток людей, які працюють в інших регіонах</a:t>
            </a:r>
            <a:r>
              <a:rPr lang="pl-PL" sz="3200" dirty="0"/>
              <a:t>.</a:t>
            </a:r>
          </a:p>
          <a:p>
            <a:endParaRPr lang="pl-PL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686491" y="735682"/>
            <a:ext cx="8819018" cy="531715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Опитування випускників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23959"/>
            <a:ext cx="10153651" cy="77171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1149965" y="6644"/>
            <a:ext cx="963839" cy="963837"/>
            <a:chOff x="10660962" y="216462"/>
            <a:chExt cx="1140514" cy="1140512"/>
          </a:xfrm>
        </p:grpSpPr>
        <p:sp>
          <p:nvSpPr>
            <p:cNvPr id="11" name="Овал 10"/>
            <p:cNvSpPr/>
            <p:nvPr/>
          </p:nvSpPr>
          <p:spPr>
            <a:xfrm>
              <a:off x="10660962" y="216462"/>
              <a:ext cx="1140514" cy="11405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2474" y="268577"/>
              <a:ext cx="1037488" cy="1036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3657600" y="93213"/>
            <a:ext cx="649605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dirty="0">
                <a:solidFill>
                  <a:srgbClr val="1B2C5D"/>
                </a:solidFill>
              </a:rPr>
              <a:t>Чернівецька обласна служба зайнятості</a:t>
            </a:r>
            <a:endParaRPr lang="ru-RU" dirty="0">
              <a:solidFill>
                <a:srgbClr val="1B2C5D"/>
              </a:solidFill>
            </a:endParaRPr>
          </a:p>
        </p:txBody>
      </p:sp>
      <p:pic>
        <p:nvPicPr>
          <p:cNvPr id="15" name="Рисунок 14" descr="Академическая шапочка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59435" y="327015"/>
            <a:ext cx="965199" cy="1286932"/>
          </a:xfrm>
          <a:prstGeom prst="rect">
            <a:avLst/>
          </a:prstGeom>
        </p:spPr>
      </p:pic>
      <p:sp>
        <p:nvSpPr>
          <p:cNvPr id="17" name="Прямоугольник: усеченные противолежащие углы 16"/>
          <p:cNvSpPr/>
          <p:nvPr/>
        </p:nvSpPr>
        <p:spPr>
          <a:xfrm flipH="1" flipV="1">
            <a:off x="196153" y="2400299"/>
            <a:ext cx="5751619" cy="4130686"/>
          </a:xfrm>
          <a:prstGeom prst="snip2DiagRect">
            <a:avLst>
              <a:gd name="adj1" fmla="val 1712"/>
              <a:gd name="adj2" fmla="val 16667"/>
            </a:avLst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405"/>
            <a:endParaRPr lang="ru-RU" sz="1400" b="1" dirty="0"/>
          </a:p>
        </p:txBody>
      </p:sp>
      <p:sp>
        <p:nvSpPr>
          <p:cNvPr id="18" name="Прямоугольник: усеченные противолежащие углы 17"/>
          <p:cNvSpPr/>
          <p:nvPr/>
        </p:nvSpPr>
        <p:spPr>
          <a:xfrm flipH="1">
            <a:off x="6096000" y="2400299"/>
            <a:ext cx="5939426" cy="4130686"/>
          </a:xfrm>
          <a:prstGeom prst="snip2Diag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405"/>
            <a:endParaRPr lang="ru-RU" dirty="0"/>
          </a:p>
        </p:txBody>
      </p:sp>
      <p:sp>
        <p:nvSpPr>
          <p:cNvPr id="19" name="Заголовок 1"/>
          <p:cNvSpPr txBox="1"/>
          <p:nvPr/>
        </p:nvSpPr>
        <p:spPr>
          <a:xfrm>
            <a:off x="2400935" y="1228725"/>
            <a:ext cx="8627110" cy="8102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МАЮТЬ СКЛАДНУ СИТУАЦІЮ НА РИНКУ ПРАЦІ </a:t>
            </a:r>
          </a:p>
        </p:txBody>
      </p:sp>
      <p:sp>
        <p:nvSpPr>
          <p:cNvPr id="21" name="Symbol zastępczy zawartości 3"/>
          <p:cNvSpPr txBox="1"/>
          <p:nvPr/>
        </p:nvSpPr>
        <p:spPr>
          <a:xfrm>
            <a:off x="6646270" y="2289973"/>
            <a:ext cx="52403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z-Cyrl-AZ" sz="2000" dirty="0"/>
          </a:p>
          <a:p>
            <a:pPr marL="0" indent="0">
              <a:buNone/>
            </a:pPr>
            <a:r>
              <a:rPr lang="az-Cyrl-AZ" dirty="0"/>
              <a:t>Персональні та побутові послуги </a:t>
            </a:r>
            <a:endParaRPr lang="pl-PL" dirty="0"/>
          </a:p>
          <a:p>
            <a:pPr lvl="1">
              <a:spcAft>
                <a:spcPts val="1200"/>
              </a:spcAft>
            </a:pPr>
            <a:r>
              <a:rPr lang="uk-UA" sz="2200" dirty="0"/>
              <a:t>Невеликий відсоток випускників працює (56%). </a:t>
            </a:r>
          </a:p>
          <a:p>
            <a:pPr lvl="1">
              <a:spcAft>
                <a:spcPts val="1200"/>
              </a:spcAft>
            </a:pPr>
            <a:r>
              <a:rPr lang="uk-UA" sz="2200" dirty="0"/>
              <a:t>Помірний відсоток випускників шукає роботу. Значна частина з них </a:t>
            </a:r>
            <a:r>
              <a:rPr lang="uk-UA" sz="2200" dirty="0" err="1"/>
              <a:t>професійно</a:t>
            </a:r>
            <a:r>
              <a:rPr lang="uk-UA" sz="2200" dirty="0"/>
              <a:t> неактивна.</a:t>
            </a:r>
          </a:p>
          <a:p>
            <a:pPr lvl="1">
              <a:spcAft>
                <a:spcPts val="1200"/>
              </a:spcAft>
            </a:pPr>
            <a:r>
              <a:rPr lang="uk-UA" sz="2200" dirty="0"/>
              <a:t>Низькі зарплати: 84% працюючих випускників отримують до 10 тис. грн.</a:t>
            </a:r>
          </a:p>
          <a:p>
            <a:pPr lvl="1">
              <a:spcAft>
                <a:spcPts val="1200"/>
              </a:spcAft>
            </a:pPr>
            <a:r>
              <a:rPr lang="uk-UA" sz="2200" dirty="0"/>
              <a:t>69% працюючих випускників працюють за здобутою професією,</a:t>
            </a:r>
          </a:p>
          <a:p>
            <a:pPr lvl="1">
              <a:spcAft>
                <a:spcPts val="1200"/>
              </a:spcAft>
            </a:pPr>
            <a:r>
              <a:rPr lang="uk-UA" sz="2200" dirty="0"/>
              <a:t>67% використовують набуті компетенції у своїй роботі</a:t>
            </a:r>
          </a:p>
          <a:p>
            <a:pPr lvl="1">
              <a:spcAft>
                <a:spcPts val="1200"/>
              </a:spcAft>
            </a:pPr>
            <a:r>
              <a:rPr lang="uk-UA" sz="2200" dirty="0"/>
              <a:t>Значна частина працюючих випускників працює за кордоном або в інших регіонах</a:t>
            </a:r>
            <a:endParaRPr lang="pl-PL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305406" y="2418928"/>
            <a:ext cx="5240324" cy="4172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Cyrl-AZ" b="1" dirty="0"/>
              <a:t>Дизайн, виробництво одягу та взуття</a:t>
            </a:r>
            <a:r>
              <a:rPr lang="pl-PL" b="1" dirty="0"/>
              <a:t> </a:t>
            </a:r>
          </a:p>
          <a:p>
            <a:pPr marL="447675" lvl="1" indent="-285750">
              <a:lnSpc>
                <a:spcPts val="1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600" dirty="0"/>
              <a:t>Невеликий відсоток випускників працює (59%), </a:t>
            </a:r>
          </a:p>
          <a:p>
            <a:pPr marL="447675" lvl="1" indent="-285750">
              <a:lnSpc>
                <a:spcPts val="1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600" dirty="0"/>
              <a:t>Великий відсоток випускників шукають роботу та </a:t>
            </a:r>
            <a:r>
              <a:rPr lang="uk-UA" sz="1600" dirty="0" err="1"/>
              <a:t>професійно</a:t>
            </a:r>
            <a:r>
              <a:rPr lang="uk-UA" sz="1600" dirty="0"/>
              <a:t> неактивні. </a:t>
            </a:r>
          </a:p>
          <a:p>
            <a:pPr marL="447675" lvl="1" indent="-285750">
              <a:lnSpc>
                <a:spcPts val="19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600" dirty="0"/>
              <a:t>Середній відсоток випускників продовжують навчання.</a:t>
            </a:r>
          </a:p>
          <a:p>
            <a:pPr marL="44767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600" dirty="0"/>
              <a:t>Низькі зарплати: 78% працюючих випускників отримують до 10 тис. грн.</a:t>
            </a:r>
          </a:p>
          <a:p>
            <a:pPr marL="44767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600" dirty="0"/>
              <a:t>71% працюючих випускників працюють за фахом </a:t>
            </a:r>
          </a:p>
          <a:p>
            <a:pPr marL="44767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600" dirty="0"/>
              <a:t>68% заявляють, що використовують набуті компетенції у своїй роботі.</a:t>
            </a:r>
          </a:p>
          <a:p>
            <a:pPr marL="44767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1600" dirty="0"/>
              <a:t>Невеликий відсоток працюючих випускників працює за кордоном, помірний відсоток працює в інших регіонах.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1" y="660078"/>
            <a:ext cx="10020301" cy="45719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0601325" y="199017"/>
            <a:ext cx="963839" cy="963837"/>
            <a:chOff x="10660962" y="216462"/>
            <a:chExt cx="1140514" cy="1140512"/>
          </a:xfrm>
        </p:grpSpPr>
        <p:sp>
          <p:nvSpPr>
            <p:cNvPr id="11" name="Овал 10"/>
            <p:cNvSpPr/>
            <p:nvPr/>
          </p:nvSpPr>
          <p:spPr>
            <a:xfrm>
              <a:off x="10660962" y="216462"/>
              <a:ext cx="1140514" cy="11405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12474" y="268577"/>
              <a:ext cx="1037488" cy="1036280"/>
            </a:xfrm>
            <a:prstGeom prst="rect">
              <a:avLst/>
            </a:prstGeom>
          </p:spPr>
        </p:pic>
      </p:grp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914400" y="766563"/>
            <a:ext cx="9396413" cy="71753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ОСНОВНІ ВИСНОВКИ</a:t>
            </a:r>
            <a:r>
              <a:rPr lang="uk-UA" altLang="ru-RU" sz="2800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та ВИКЛИКИ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3143" y="1375250"/>
            <a:ext cx="11425646" cy="420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Пандемія 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COVD-19 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мала негативні наслідки для більшості підприємств. Найбільших втрат зазнав сектор </a:t>
            </a:r>
            <a:r>
              <a:rPr lang="uk-UA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готельно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-ресторанного сервісу. Однак, ринок праці області поступово відновлюється після кризи.</a:t>
            </a:r>
          </a:p>
          <a:p>
            <a:pPr marL="342900" lvl="0" indent="-342900">
              <a:lnSpc>
                <a:spcPct val="107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Економічна криза послабила наявний на ринку дефіцит робітничих кадрів. Закриття кордонів через пандемію дозволило  частково задовільнити потреби  в секторах промисловості та транспорту. 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Із послабленням обмежень у перетині кордонів кадровий дефіцит буде посилюватись</a:t>
            </a:r>
          </a:p>
          <a:p>
            <a:pPr marL="342900" lvl="0" indent="-342900">
              <a:lnSpc>
                <a:spcPct val="107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Відновлення економіки відбуватиметься повільно. Робочих місць буде менше.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Міграційний відтік буде зростати, особливо з урахуванням 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міграційних орієнтацій молоді. </a:t>
            </a:r>
          </a:p>
          <a:p>
            <a:pPr marL="342900" indent="-342900">
              <a:lnSpc>
                <a:spcPct val="107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Тенденція поступового зростання заробітних плат, зокрема  для працівників робітничих професій, буде стимулюватись зростаючим дефіцитом робітників</a:t>
            </a:r>
          </a:p>
          <a:p>
            <a:pPr marL="342900" lvl="0" indent="-342900">
              <a:lnSpc>
                <a:spcPct val="107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Наявних обсягів підготовки робітничих кадрів недостатньо для задоволення дефіциту. 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39300" y="216356"/>
            <a:ext cx="649605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dirty="0">
                <a:solidFill>
                  <a:srgbClr val="1B2C5D"/>
                </a:solidFill>
              </a:rPr>
              <a:t>Чернівецька обласна служба зайнятості</a:t>
            </a:r>
            <a:endParaRPr lang="ru-RU" dirty="0">
              <a:solidFill>
                <a:srgbClr val="1B2C5D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1" y="660078"/>
            <a:ext cx="10020301" cy="45719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0601325" y="199017"/>
            <a:ext cx="963839" cy="963837"/>
            <a:chOff x="10660962" y="216462"/>
            <a:chExt cx="1140514" cy="1140512"/>
          </a:xfrm>
        </p:grpSpPr>
        <p:sp>
          <p:nvSpPr>
            <p:cNvPr id="11" name="Овал 10"/>
            <p:cNvSpPr/>
            <p:nvPr/>
          </p:nvSpPr>
          <p:spPr>
            <a:xfrm>
              <a:off x="10660962" y="216462"/>
              <a:ext cx="1140514" cy="11405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12474" y="268577"/>
              <a:ext cx="1037488" cy="1036280"/>
            </a:xfrm>
            <a:prstGeom prst="rect">
              <a:avLst/>
            </a:prstGeom>
          </p:spPr>
        </p:pic>
      </p:grp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670370" y="780187"/>
            <a:ext cx="9396413" cy="71753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ОСНОВНІ ВИСНОВКИ</a:t>
            </a:r>
            <a:r>
              <a:rPr lang="uk-UA" altLang="ru-RU" sz="2800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ТА ВИКЛИКИ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9300" y="216356"/>
            <a:ext cx="649605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dirty="0">
                <a:solidFill>
                  <a:srgbClr val="1B2C5D"/>
                </a:solidFill>
              </a:rPr>
              <a:t>Чернівецька обласна служба зайнятості</a:t>
            </a:r>
            <a:endParaRPr lang="ru-RU" dirty="0">
              <a:solidFill>
                <a:srgbClr val="1B2C5D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3710" y="1692973"/>
            <a:ext cx="10744200" cy="4261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7"/>
            </a:pP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цілому система ПТО поки що забезпечує підготовку за найбільш поширеними в регіоні професіями, однак є значний брак якісної практичної підготовки, особливо в секторі </a:t>
            </a:r>
            <a:r>
              <a:rPr lang="uk-UA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готельно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-ресторанного сервісу, переробної та легкої промисловості</a:t>
            </a:r>
          </a:p>
          <a:p>
            <a:pPr marL="342900" indent="-342900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7"/>
            </a:pP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Роботодавці підвищують вимоги до кваліфікації працівників, проте навчальні заклади не можуть забезпечити таку відповідність через застарілу матеріально-технічна база та технології навчання</a:t>
            </a: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7"/>
            </a:pP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Більшість роботодавців не співпрацює та не планує співпрацювати із навчальними закладами. Найбільш поширеною формою співпраці є прийняття учнів на практику.  </a:t>
            </a: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7"/>
            </a:pP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Роботодавці мають зростаючу потребу в перенавчанні та підвищенні кваліфікації працівників, 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дебільшого це відбувалось для таких професійних груп як 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uk-UA" dirty="0">
                <a:ea typeface="Fira Sans" panose="020B0503050000020004" pitchFamily="34" charset="0"/>
              </a:rPr>
              <a:t>родавці та кваліфіковані працівники з інструментом. </a:t>
            </a: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Навчальні заклади фактично не долучені до цього процесу.  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7"/>
            </a:pPr>
            <a:r>
              <a:rPr lang="uk-U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 затребуваними є 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компетенції командної роботи, орієнтації на результат та </a:t>
            </a:r>
            <a:r>
              <a:rPr lang="uk-UA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клієнторієнтованості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451039"/>
            <a:ext cx="10153651" cy="77171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1121090" y="0"/>
            <a:ext cx="963839" cy="963837"/>
            <a:chOff x="10660962" y="216462"/>
            <a:chExt cx="1140514" cy="1140512"/>
          </a:xfrm>
        </p:grpSpPr>
        <p:sp>
          <p:nvSpPr>
            <p:cNvPr id="11" name="Овал 10"/>
            <p:cNvSpPr/>
            <p:nvPr/>
          </p:nvSpPr>
          <p:spPr>
            <a:xfrm>
              <a:off x="10660962" y="216462"/>
              <a:ext cx="1140514" cy="11405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2474" y="268577"/>
              <a:ext cx="1037488" cy="1036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3786614" y="162943"/>
            <a:ext cx="649605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dirty="0">
                <a:solidFill>
                  <a:srgbClr val="1B2C5D"/>
                </a:solidFill>
              </a:rPr>
              <a:t>Чернівецька обласна служба зайнятості</a:t>
            </a:r>
            <a:endParaRPr lang="ru-RU" dirty="0">
              <a:solidFill>
                <a:srgbClr val="1B2C5D"/>
              </a:solidFill>
            </a:endParaRPr>
          </a:p>
        </p:txBody>
      </p:sp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293571" y="881076"/>
            <a:ext cx="11604858" cy="596767"/>
          </a:xfrm>
        </p:spPr>
        <p:txBody>
          <a:bodyPr>
            <a:noAutofit/>
          </a:bodyPr>
          <a:lstStyle/>
          <a:p>
            <a:pPr algn="just"/>
            <a:r>
              <a:rPr lang="uk-UA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Рекомендації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68918" y="23389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39337" y="2314877"/>
            <a:ext cx="4632960" cy="306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ДСЗ</a:t>
            </a:r>
          </a:p>
          <a:p>
            <a:pPr algn="ctr"/>
            <a:endParaRPr lang="uk-UA" sz="2800" b="1" dirty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altLang="uk-UA" sz="2000" dirty="0">
                <a:cs typeface="Times New Roman" panose="02020603050405020304" pitchFamily="18" charset="0"/>
              </a:rPr>
              <a:t>Кожен центр зайнятості повинен бути координатором навчання громадян впродовж життя</a:t>
            </a:r>
            <a:endParaRPr lang="uk-UA" sz="2000" b="1" dirty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altLang="uk-UA" sz="2000" dirty="0">
                <a:cs typeface="Times New Roman" panose="02020603050405020304" pitchFamily="18" charset="0"/>
              </a:rPr>
              <a:t>Здійснювати аналіз та прогнозування ринку праці на високому рівні.</a:t>
            </a:r>
          </a:p>
          <a:p>
            <a:pPr algn="just"/>
            <a:endParaRPr lang="uk-UA" altLang="uk-UA" sz="2000" dirty="0">
              <a:cs typeface="Times New Roman" panose="02020603050405020304" pitchFamily="18" charset="0"/>
            </a:endParaRPr>
          </a:p>
          <a:p>
            <a:pPr algn="ctr"/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77212" y="1046277"/>
            <a:ext cx="621535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Заклади освіти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altLang="uk-UA" sz="2000" dirty="0">
                <a:cs typeface="Times New Roman" panose="02020603050405020304" pitchFamily="18" charset="0"/>
              </a:rPr>
              <a:t>Налагодження співпраці з роботодавцями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altLang="uk-UA" sz="2000" dirty="0">
                <a:cs typeface="Times New Roman" panose="02020603050405020304" pitchFamily="18" charset="0"/>
              </a:rPr>
              <a:t>Спільна розробка освітніх програм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altLang="uk-UA" sz="2000" dirty="0">
                <a:cs typeface="Times New Roman" panose="02020603050405020304" pitchFamily="18" charset="0"/>
              </a:rPr>
              <a:t>Підвищення кваліфікації та стажування викладачів та майстрів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altLang="uk-UA" sz="2000" dirty="0">
                <a:cs typeface="Times New Roman" panose="02020603050405020304" pitchFamily="18" charset="0"/>
              </a:rPr>
              <a:t>Профорієнтація та популяризація робітничих професій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altLang="uk-UA" sz="2000" dirty="0">
                <a:cs typeface="Times New Roman" panose="02020603050405020304" pitchFamily="18" charset="0"/>
              </a:rPr>
              <a:t>Навчання як підґрунтя ринку праці.</a:t>
            </a:r>
          </a:p>
          <a:p>
            <a:pPr algn="ctr"/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6825" y="3760772"/>
            <a:ext cx="6415739" cy="3261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Громади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altLang="uk-UA" sz="2000" dirty="0" smtClean="0">
                <a:cs typeface="Times New Roman" panose="02020603050405020304" pitchFamily="18" charset="0"/>
              </a:rPr>
              <a:t>Поєднання бізнесу та освіти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altLang="uk-UA" sz="2000" dirty="0" smtClean="0">
                <a:cs typeface="Times New Roman" panose="02020603050405020304" pitchFamily="18" charset="0"/>
              </a:rPr>
              <a:t>Профорієнтація та популяризація робітничих професій.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altLang="uk-UA" sz="2000" dirty="0" smtClean="0">
                <a:cs typeface="Times New Roman" panose="02020603050405020304" pitchFamily="18" charset="0"/>
              </a:rPr>
              <a:t>Навчання як підґрунтя ринку праці.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altLang="uk-UA" sz="2000" dirty="0" smtClean="0">
                <a:cs typeface="Times New Roman" panose="02020603050405020304" pitchFamily="18" charset="0"/>
              </a:rPr>
              <a:t>Навчання протягом життя, різні підходи до різних прошарків населення, в пріоритеті навчання мовам, комп’ютерним та м</a:t>
            </a:r>
            <a:r>
              <a:rPr lang="en-US" altLang="uk-UA" sz="2000" dirty="0" smtClean="0">
                <a:cs typeface="Times New Roman" panose="02020603050405020304" pitchFamily="18" charset="0"/>
              </a:rPr>
              <a:t>’</a:t>
            </a:r>
            <a:r>
              <a:rPr lang="uk-UA" altLang="uk-UA" sz="2000" dirty="0" smtClean="0">
                <a:cs typeface="Times New Roman" panose="02020603050405020304" pitchFamily="18" charset="0"/>
              </a:rPr>
              <a:t>яким навичкам</a:t>
            </a:r>
          </a:p>
          <a:p>
            <a:pPr algn="just"/>
            <a:endParaRPr lang="uk-UA" altLang="uk-UA" sz="2000" dirty="0">
              <a:cs typeface="Times New Roman" panose="02020603050405020304" pitchFamily="18" charset="0"/>
            </a:endParaRPr>
          </a:p>
          <a:p>
            <a:pPr algn="ctr"/>
            <a:endParaRPr lang="uk-U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A2C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929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5734" y="3347061"/>
            <a:ext cx="5540531" cy="772265"/>
          </a:xfrm>
        </p:spPr>
        <p:txBody>
          <a:bodyPr>
            <a:normAutofit fontScale="90000"/>
          </a:bodyPr>
          <a:lstStyle/>
          <a:p>
            <a:r>
              <a:rPr lang="ru-RU" sz="4000" b="1" spc="3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ДЯКУЄМО ЗА УВАГУ!!!</a:t>
            </a:r>
            <a:endParaRPr lang="en-US" sz="4000" spc="300" dirty="0">
              <a:solidFill>
                <a:schemeClr val="bg1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2192000" cy="247650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Группа 5"/>
          <p:cNvGrpSpPr/>
          <p:nvPr/>
        </p:nvGrpSpPr>
        <p:grpSpPr>
          <a:xfrm>
            <a:off x="5110940" y="4904180"/>
            <a:ext cx="1970116" cy="432385"/>
            <a:chOff x="3896903" y="5570820"/>
            <a:chExt cx="1970116" cy="43238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896903" y="5570820"/>
              <a:ext cx="1970116" cy="432385"/>
            </a:xfrm>
            <a:prstGeom prst="rect">
              <a:avLst/>
            </a:prstGeom>
            <a:solidFill>
              <a:srgbClr val="FCB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Рисунок 12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09561" y="5710458"/>
              <a:ext cx="1144800" cy="169733"/>
            </a:xfrm>
            <a:prstGeom prst="rect">
              <a:avLst/>
            </a:prstGeom>
          </p:spPr>
        </p:pic>
      </p:grpSp>
      <p:pic>
        <p:nvPicPr>
          <p:cNvPr id="11" name="Рисунок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8967" y="781508"/>
            <a:ext cx="2034063" cy="2031695"/>
          </a:xfrm>
          <a:prstGeom prst="rect">
            <a:avLst/>
          </a:prstGeom>
        </p:spPr>
      </p:pic>
      <p:pic>
        <p:nvPicPr>
          <p:cNvPr id="17" name="Изображение" descr="Изображение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06714" y="6165010"/>
            <a:ext cx="2378567" cy="640919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767653" y="5566020"/>
            <a:ext cx="5098612" cy="43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sz="1400" dirty="0"/>
              <a:t>Дослідження здійснено в рамках програми 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: усеченные противолежащие углы 42"/>
          <p:cNvSpPr/>
          <p:nvPr/>
        </p:nvSpPr>
        <p:spPr>
          <a:xfrm flipH="1">
            <a:off x="1477867" y="2426185"/>
            <a:ext cx="10241597" cy="1015173"/>
          </a:xfrm>
          <a:prstGeom prst="snip2DiagRect">
            <a:avLst/>
          </a:prstGeom>
          <a:solidFill>
            <a:srgbClr val="1A2C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01800"/>
            <a:r>
              <a:rPr lang="uk-UA" sz="2400" b="1" dirty="0"/>
              <a:t>2.  Здійснено аналіз статистичних показників регіонального ринку праці</a:t>
            </a:r>
            <a:endParaRPr lang="ru-RU" sz="2400" b="1" dirty="0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547847" y="618130"/>
            <a:ext cx="6219506" cy="531715"/>
          </a:xfrm>
        </p:spPr>
        <p:txBody>
          <a:bodyPr>
            <a:noAutofit/>
          </a:bodyPr>
          <a:lstStyle/>
          <a:p>
            <a:r>
              <a:rPr lang="uk-UA" sz="3200" b="1" dirty="0" err="1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Проєкт</a:t>
            </a:r>
            <a:r>
              <a:rPr lang="uk-UA" sz="32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з аналізу ринку праці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23959"/>
            <a:ext cx="10153651" cy="77171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1149965" y="6644"/>
            <a:ext cx="963839" cy="963837"/>
            <a:chOff x="10660962" y="216462"/>
            <a:chExt cx="1140514" cy="1140512"/>
          </a:xfrm>
        </p:grpSpPr>
        <p:sp>
          <p:nvSpPr>
            <p:cNvPr id="11" name="Овал 10"/>
            <p:cNvSpPr/>
            <p:nvPr/>
          </p:nvSpPr>
          <p:spPr>
            <a:xfrm>
              <a:off x="10660962" y="216462"/>
              <a:ext cx="1140514" cy="11405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2474" y="268577"/>
              <a:ext cx="1037488" cy="1036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3657600" y="93213"/>
            <a:ext cx="649605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dirty="0">
                <a:solidFill>
                  <a:srgbClr val="1B2C5D"/>
                </a:solidFill>
              </a:rPr>
              <a:t>Чернівецька обласна служба зайнятості</a:t>
            </a:r>
            <a:endParaRPr lang="ru-RU" dirty="0">
              <a:solidFill>
                <a:srgbClr val="1B2C5D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4813" y="1410331"/>
            <a:ext cx="7721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uk-UA" b="1" dirty="0">
                <a:solidFill>
                  <a:srgbClr val="002060"/>
                </a:solidFill>
              </a:rPr>
              <a:t>Наказ ДЦЗ щодо залучення Чернівецької обласної служби зайнятості до участі у пілотному </a:t>
            </a:r>
            <a:r>
              <a:rPr lang="uk-UA" b="1" dirty="0" err="1">
                <a:solidFill>
                  <a:srgbClr val="002060"/>
                </a:solidFill>
              </a:rPr>
              <a:t>проєкті</a:t>
            </a:r>
            <a:r>
              <a:rPr lang="uk-UA" b="1" dirty="0">
                <a:solidFill>
                  <a:srgbClr val="002060"/>
                </a:solidFill>
              </a:rPr>
              <a:t> з аналізу ринку праці</a:t>
            </a:r>
            <a:endParaRPr lang="uk-UA" sz="1600" b="1" dirty="0">
              <a:solidFill>
                <a:srgbClr val="FFC000"/>
              </a:solidFill>
            </a:endParaRPr>
          </a:p>
        </p:txBody>
      </p:sp>
      <p:pic>
        <p:nvPicPr>
          <p:cNvPr id="44" name="Picture 2" descr="A picture containing object&#10;&#10;Description automatically generated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5" y="1477099"/>
            <a:ext cx="2540232" cy="690257"/>
          </a:xfrm>
          <a:prstGeom prst="rect">
            <a:avLst/>
          </a:prstGeom>
        </p:spPr>
      </p:pic>
      <p:pic>
        <p:nvPicPr>
          <p:cNvPr id="46" name="Рисунок 45" descr="Презентация с линейчатой диаграммой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906938" y="2540568"/>
            <a:ext cx="914400" cy="914400"/>
          </a:xfrm>
          <a:prstGeom prst="rect">
            <a:avLst/>
          </a:prstGeom>
        </p:spPr>
      </p:pic>
      <p:sp>
        <p:nvSpPr>
          <p:cNvPr id="48" name="Прямоугольник: усеченные противолежащие углы 47"/>
          <p:cNvSpPr/>
          <p:nvPr/>
        </p:nvSpPr>
        <p:spPr>
          <a:xfrm flipH="1">
            <a:off x="143858" y="1371747"/>
            <a:ext cx="10447942" cy="900962"/>
          </a:xfrm>
          <a:prstGeom prst="snip2Diag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405"/>
            <a:endParaRPr lang="ru-RU" dirty="0"/>
          </a:p>
        </p:txBody>
      </p:sp>
      <p:grpSp>
        <p:nvGrpSpPr>
          <p:cNvPr id="55" name="Группа 54"/>
          <p:cNvGrpSpPr/>
          <p:nvPr/>
        </p:nvGrpSpPr>
        <p:grpSpPr>
          <a:xfrm>
            <a:off x="174801" y="3657405"/>
            <a:ext cx="10447942" cy="900962"/>
            <a:chOff x="164813" y="3735036"/>
            <a:chExt cx="10447942" cy="900962"/>
          </a:xfrm>
        </p:grpSpPr>
        <p:sp>
          <p:nvSpPr>
            <p:cNvPr id="47" name="TextBox 46"/>
            <p:cNvSpPr txBox="1"/>
            <p:nvPr/>
          </p:nvSpPr>
          <p:spPr>
            <a:xfrm>
              <a:off x="355313" y="3982217"/>
              <a:ext cx="83187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b="1" dirty="0">
                  <a:solidFill>
                    <a:srgbClr val="002060"/>
                  </a:solidFill>
                </a:rPr>
                <a:t>3. Проведено опитування роботодавців (745 підприємств)</a:t>
              </a:r>
              <a:endParaRPr lang="uk-UA" sz="2000" b="1" dirty="0">
                <a:solidFill>
                  <a:srgbClr val="FFC000"/>
                </a:solidFill>
              </a:endParaRPr>
            </a:p>
          </p:txBody>
        </p:sp>
        <p:sp>
          <p:nvSpPr>
            <p:cNvPr id="49" name="Прямоугольник: усеченные противолежащие углы 48"/>
            <p:cNvSpPr/>
            <p:nvPr/>
          </p:nvSpPr>
          <p:spPr>
            <a:xfrm flipH="1">
              <a:off x="164813" y="3735036"/>
              <a:ext cx="10447942" cy="900962"/>
            </a:xfrm>
            <a:prstGeom prst="snip2Diag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46405"/>
              <a:endParaRPr lang="ru-RU" dirty="0"/>
            </a:p>
          </p:txBody>
        </p:sp>
      </p:grpSp>
      <p:sp>
        <p:nvSpPr>
          <p:cNvPr id="50" name="Прямоугольник: усеченные противолежащие углы 49"/>
          <p:cNvSpPr/>
          <p:nvPr/>
        </p:nvSpPr>
        <p:spPr>
          <a:xfrm flipH="1">
            <a:off x="1477868" y="4676847"/>
            <a:ext cx="10209032" cy="1015173"/>
          </a:xfrm>
          <a:prstGeom prst="snip2DiagRect">
            <a:avLst/>
          </a:prstGeom>
          <a:solidFill>
            <a:srgbClr val="1A2C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01800"/>
            <a:r>
              <a:rPr lang="uk-UA" sz="2400" b="1" dirty="0"/>
              <a:t>4.  Проведено опитування випускників ЗП(ПТ) О 2020 року  (704 випускника)</a:t>
            </a:r>
            <a:endParaRPr lang="ru-RU" sz="2400" b="1" dirty="0"/>
          </a:p>
        </p:txBody>
      </p:sp>
      <p:pic>
        <p:nvPicPr>
          <p:cNvPr id="51" name="Рисунок 50" descr="Академическая шапочка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881539" y="4557303"/>
            <a:ext cx="965199" cy="1286932"/>
          </a:xfrm>
          <a:prstGeom prst="rect">
            <a:avLst/>
          </a:prstGeom>
        </p:spPr>
      </p:pic>
      <p:pic>
        <p:nvPicPr>
          <p:cNvPr id="52" name="Рисунок 51" descr="Контрольный список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8993421" y="3643967"/>
            <a:ext cx="914400" cy="914400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355314" y="5916233"/>
            <a:ext cx="8950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002060"/>
                </a:solidFill>
              </a:rPr>
              <a:t>5. Здійснено експертну оцінку  окремих видів економічної діяльності (3 фокус групи)</a:t>
            </a:r>
            <a:endParaRPr lang="uk-UA" sz="2000" b="1" dirty="0">
              <a:solidFill>
                <a:srgbClr val="FFC000"/>
              </a:solidFill>
            </a:endParaRPr>
          </a:p>
        </p:txBody>
      </p:sp>
      <p:sp>
        <p:nvSpPr>
          <p:cNvPr id="54" name="Прямоугольник: усеченные противолежащие углы 53"/>
          <p:cNvSpPr/>
          <p:nvPr/>
        </p:nvSpPr>
        <p:spPr>
          <a:xfrm flipH="1">
            <a:off x="174801" y="5854030"/>
            <a:ext cx="10447942" cy="900962"/>
          </a:xfrm>
          <a:prstGeom prst="snip2Diag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405"/>
            <a:endParaRPr lang="ru-RU" dirty="0"/>
          </a:p>
        </p:txBody>
      </p:sp>
      <p:pic>
        <p:nvPicPr>
          <p:cNvPr id="57" name="Рисунок 56" descr="Мозговой штурм группы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8977235" y="5881249"/>
            <a:ext cx="883507" cy="9009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: усеченные противолежащие углы 34"/>
          <p:cNvSpPr/>
          <p:nvPr/>
        </p:nvSpPr>
        <p:spPr>
          <a:xfrm flipH="1">
            <a:off x="584835" y="1737877"/>
            <a:ext cx="4653478" cy="4237303"/>
          </a:xfrm>
          <a:prstGeom prst="snip2DiagRect">
            <a:avLst/>
          </a:prstGeom>
          <a:solidFill>
            <a:srgbClr val="00206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405"/>
            <a:endParaRPr lang="ru-RU" dirty="0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635227" y="744299"/>
            <a:ext cx="8819018" cy="531715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Статистичний аналіз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23959"/>
            <a:ext cx="10153651" cy="77171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1149965" y="6644"/>
            <a:ext cx="963839" cy="963837"/>
            <a:chOff x="10660962" y="216462"/>
            <a:chExt cx="1140514" cy="1140512"/>
          </a:xfrm>
        </p:grpSpPr>
        <p:sp>
          <p:nvSpPr>
            <p:cNvPr id="11" name="Овал 10"/>
            <p:cNvSpPr/>
            <p:nvPr/>
          </p:nvSpPr>
          <p:spPr>
            <a:xfrm>
              <a:off x="10660962" y="216462"/>
              <a:ext cx="1140514" cy="11405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2474" y="268577"/>
              <a:ext cx="1037488" cy="1036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3657600" y="93213"/>
            <a:ext cx="649605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dirty="0">
                <a:solidFill>
                  <a:srgbClr val="1B2C5D"/>
                </a:solidFill>
              </a:rPr>
              <a:t>Чернівецька обласна служба зайнятості</a:t>
            </a:r>
            <a:endParaRPr lang="ru-RU" dirty="0">
              <a:solidFill>
                <a:srgbClr val="1B2C5D"/>
              </a:solidFill>
            </a:endParaRPr>
          </a:p>
        </p:txBody>
      </p:sp>
      <p:pic>
        <p:nvPicPr>
          <p:cNvPr id="41" name="Рисунок 40" descr="Презентация с линейчатой диаграммой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84835" y="541723"/>
            <a:ext cx="914400" cy="914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46605" y="2083695"/>
            <a:ext cx="4491708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Пріоритетні галузі</a:t>
            </a:r>
          </a:p>
          <a:p>
            <a:pPr algn="ctr"/>
            <a:r>
              <a:rPr lang="uk-UA" dirty="0">
                <a:solidFill>
                  <a:schemeClr val="bg1"/>
                </a:solidFill>
              </a:rPr>
              <a:t>(за</a:t>
            </a:r>
            <a:r>
              <a:rPr lang="en-US" altLang="uk-UA" dirty="0">
                <a:solidFill>
                  <a:schemeClr val="bg1"/>
                </a:solidFill>
              </a:rPr>
              <a:t> </a:t>
            </a:r>
            <a:r>
              <a:rPr lang="uk-UA" altLang="uk-UA" dirty="0">
                <a:solidFill>
                  <a:schemeClr val="bg1"/>
                </a:solidFill>
              </a:rPr>
              <a:t>часткою</a:t>
            </a:r>
            <a:r>
              <a:rPr lang="uk-UA" dirty="0">
                <a:solidFill>
                  <a:schemeClr val="bg1"/>
                </a:solidFill>
              </a:rPr>
              <a:t> у ВДВ, обсягами реалізованої продукції, кількістю зайнятих)</a:t>
            </a:r>
            <a:r>
              <a:rPr lang="uk-UA" b="1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uk-UA" sz="24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bg1"/>
                </a:solidFill>
              </a:rPr>
              <a:t>сільське господарство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bg1"/>
                </a:solidFill>
              </a:rPr>
              <a:t>оптова та роздрібна торгівля,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bg1"/>
                </a:solidFill>
              </a:rPr>
              <a:t>державне управління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bg1"/>
                </a:solidFill>
              </a:rPr>
              <a:t>сфера операцій з нерухомим майном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: усеченные противолежащие углы 16"/>
          <p:cNvSpPr/>
          <p:nvPr/>
        </p:nvSpPr>
        <p:spPr>
          <a:xfrm flipH="1">
            <a:off x="6380856" y="1712477"/>
            <a:ext cx="4812641" cy="4237303"/>
          </a:xfrm>
          <a:prstGeom prst="snip2DiagRect">
            <a:avLst/>
          </a:prstGeom>
          <a:solidFill>
            <a:srgbClr val="FFC00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405">
              <a:spcAft>
                <a:spcPts val="1200"/>
              </a:spcAft>
            </a:pP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540500" y="2018010"/>
            <a:ext cx="4652997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uk-UA" sz="2400" b="1" dirty="0">
                <a:solidFill>
                  <a:srgbClr val="002060"/>
                </a:solidFill>
              </a:rPr>
              <a:t>Демографічний потенціал регіону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2060"/>
                </a:solidFill>
              </a:rPr>
              <a:t>збереження значної частки населення віком 15-64 роки</a:t>
            </a:r>
            <a:endParaRPr lang="uk-UA" sz="2400" b="1" dirty="0">
              <a:solidFill>
                <a:srgbClr val="002060"/>
              </a:solidFill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tx1"/>
                </a:solidFill>
              </a:rPr>
              <a:t>незначне збільшення частки населення віком до 14 років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rgbClr val="002060"/>
                </a:solidFill>
              </a:rPr>
              <a:t>наростання міграційного відтоку </a:t>
            </a:r>
            <a:endParaRPr lang="uk-UA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: усеченные противолежащие углы 34"/>
          <p:cNvSpPr/>
          <p:nvPr/>
        </p:nvSpPr>
        <p:spPr>
          <a:xfrm flipH="1">
            <a:off x="248722" y="1965149"/>
            <a:ext cx="3408876" cy="4510880"/>
          </a:xfrm>
          <a:prstGeom prst="snip2Diag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405"/>
            <a:endParaRPr lang="ru-RU" dirty="0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635227" y="744299"/>
            <a:ext cx="8819018" cy="531715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Статистичний аналіз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23959"/>
            <a:ext cx="10153651" cy="77171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1149965" y="6644"/>
            <a:ext cx="963839" cy="963837"/>
            <a:chOff x="10660962" y="216462"/>
            <a:chExt cx="1140514" cy="1140512"/>
          </a:xfrm>
        </p:grpSpPr>
        <p:sp>
          <p:nvSpPr>
            <p:cNvPr id="11" name="Овал 10"/>
            <p:cNvSpPr/>
            <p:nvPr/>
          </p:nvSpPr>
          <p:spPr>
            <a:xfrm>
              <a:off x="10660962" y="216462"/>
              <a:ext cx="1140514" cy="11405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2474" y="268577"/>
              <a:ext cx="1037488" cy="1036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3657600" y="93213"/>
            <a:ext cx="649605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dirty="0">
                <a:solidFill>
                  <a:srgbClr val="1B2C5D"/>
                </a:solidFill>
              </a:rPr>
              <a:t>Чернівецька обласна служба зайнятості</a:t>
            </a:r>
            <a:endParaRPr lang="ru-RU" dirty="0">
              <a:solidFill>
                <a:srgbClr val="1B2C5D"/>
              </a:solidFill>
            </a:endParaRPr>
          </a:p>
        </p:txBody>
      </p:sp>
      <p:pic>
        <p:nvPicPr>
          <p:cNvPr id="41" name="Рисунок 40" descr="Презентация с линейчатой диаграммой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84835" y="541723"/>
            <a:ext cx="914400" cy="914400"/>
          </a:xfrm>
          <a:prstGeom prst="rect">
            <a:avLst/>
          </a:prstGeom>
        </p:spPr>
      </p:pic>
      <p:sp>
        <p:nvSpPr>
          <p:cNvPr id="17" name="Прямоугольник: усеченные противолежащие углы 16"/>
          <p:cNvSpPr/>
          <p:nvPr/>
        </p:nvSpPr>
        <p:spPr>
          <a:xfrm flipH="1">
            <a:off x="4391563" y="1965149"/>
            <a:ext cx="3408876" cy="4510880"/>
          </a:xfrm>
          <a:prstGeom prst="snip2Diag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405"/>
            <a:endParaRPr lang="ru-RU" dirty="0"/>
          </a:p>
        </p:txBody>
      </p:sp>
      <p:sp>
        <p:nvSpPr>
          <p:cNvPr id="18" name="Прямоугольник: усеченные противолежащие углы 17"/>
          <p:cNvSpPr/>
          <p:nvPr/>
        </p:nvSpPr>
        <p:spPr>
          <a:xfrm flipH="1">
            <a:off x="8534402" y="1885600"/>
            <a:ext cx="3408876" cy="4510880"/>
          </a:xfrm>
          <a:prstGeom prst="snip2Diag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405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8722" y="2485152"/>
            <a:ext cx="3408876" cy="3799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FFC000"/>
                </a:solidFill>
              </a:rPr>
              <a:t>Найбільш чисельні робітничі професії регіону</a:t>
            </a:r>
          </a:p>
          <a:p>
            <a:pPr algn="ctr"/>
            <a:endParaRPr lang="uk-UA" b="1" dirty="0">
              <a:solidFill>
                <a:srgbClr val="002060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/>
                </a:solidFill>
              </a:rPr>
              <a:t>Водії транспортних засобів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dirty="0"/>
              <a:t>П</a:t>
            </a:r>
            <a:r>
              <a:rPr lang="uk-UA" dirty="0">
                <a:solidFill>
                  <a:schemeClr val="tx1"/>
                </a:solidFill>
              </a:rPr>
              <a:t>одавці продовольчих / непродовольчих товарів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err="1"/>
              <a:t>Оператори</a:t>
            </a:r>
            <a:r>
              <a:rPr lang="ru-RU" dirty="0"/>
              <a:t> </a:t>
            </a:r>
            <a:r>
              <a:rPr lang="ru-RU" dirty="0" err="1"/>
              <a:t>котелень</a:t>
            </a:r>
            <a:endParaRPr lang="ru-RU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err="1"/>
              <a:t>К</a:t>
            </a:r>
            <a:r>
              <a:rPr lang="ru-RU" dirty="0" err="1">
                <a:solidFill>
                  <a:schemeClr val="tx1"/>
                </a:solidFill>
              </a:rPr>
              <a:t>ухарі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В</a:t>
            </a:r>
            <a:r>
              <a:rPr lang="uk-UA" dirty="0">
                <a:solidFill>
                  <a:schemeClr val="tx1"/>
                </a:solidFill>
              </a:rPr>
              <a:t>'</a:t>
            </a:r>
            <a:r>
              <a:rPr lang="uk-UA" dirty="0" err="1">
                <a:solidFill>
                  <a:schemeClr val="tx1"/>
                </a:solidFill>
              </a:rPr>
              <a:t>язальники</a:t>
            </a:r>
            <a:r>
              <a:rPr lang="uk-UA" dirty="0">
                <a:solidFill>
                  <a:schemeClr val="tx1"/>
                </a:solidFill>
              </a:rPr>
              <a:t> схемних джгутів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uk-UA" sz="1400" dirty="0"/>
          </a:p>
          <a:p>
            <a:pPr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uk-UA" sz="1400" dirty="0">
                <a:solidFill>
                  <a:srgbClr val="002060"/>
                </a:solidFill>
              </a:rPr>
              <a:t>(</a:t>
            </a:r>
            <a:r>
              <a:rPr lang="uk-UA" sz="1400" i="1" dirty="0">
                <a:solidFill>
                  <a:srgbClr val="002060"/>
                </a:solidFill>
              </a:rPr>
              <a:t>Дані Пенсійного Фонду України, 2021</a:t>
            </a:r>
            <a:r>
              <a:rPr lang="uk-UA" sz="1400" b="1" dirty="0">
                <a:solidFill>
                  <a:srgbClr val="002060"/>
                </a:solidFill>
              </a:rPr>
              <a:t>)</a:t>
            </a:r>
          </a:p>
          <a:p>
            <a:pPr algn="ctr"/>
            <a:endParaRPr lang="uk-UA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391562" y="2189843"/>
            <a:ext cx="340887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</a:rPr>
              <a:t>Порівняно з 2016  роком </a:t>
            </a:r>
            <a:r>
              <a:rPr lang="uk-UA" b="1" dirty="0">
                <a:solidFill>
                  <a:srgbClr val="FFC000"/>
                </a:solidFill>
              </a:rPr>
              <a:t>кількість зареєстрованих безробітних:</a:t>
            </a:r>
          </a:p>
          <a:p>
            <a:pPr algn="ctr"/>
            <a:endParaRPr lang="uk-UA" b="1" dirty="0">
              <a:solidFill>
                <a:srgbClr val="002060"/>
              </a:solidFill>
            </a:endParaRPr>
          </a:p>
          <a:p>
            <a:r>
              <a:rPr lang="uk-UA" b="1" dirty="0">
                <a:solidFill>
                  <a:srgbClr val="002060"/>
                </a:solidFill>
              </a:rPr>
              <a:t>Зростала серед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/>
                </a:solidFill>
              </a:rPr>
              <a:t>працівників сфери торгівлі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/>
                </a:solidFill>
              </a:rPr>
              <a:t>Фахівців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К</a:t>
            </a:r>
            <a:r>
              <a:rPr lang="uk-UA" dirty="0">
                <a:solidFill>
                  <a:schemeClr val="tx1"/>
                </a:solidFill>
              </a:rPr>
              <a:t>валіфікованих робітників з інструментом</a:t>
            </a:r>
            <a:endParaRPr lang="uk-UA" b="1" dirty="0">
              <a:solidFill>
                <a:srgbClr val="002060"/>
              </a:solidFill>
            </a:endParaRPr>
          </a:p>
          <a:p>
            <a:r>
              <a:rPr lang="uk-UA" b="1" dirty="0">
                <a:solidFill>
                  <a:srgbClr val="002060"/>
                </a:solidFill>
              </a:rPr>
              <a:t>Скоротилася серед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002060"/>
                </a:solidFill>
              </a:rPr>
              <a:t>кваліфікованих робітників сільського господарства.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606891" y="2189843"/>
            <a:ext cx="326389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uk-UA" sz="2000" b="1" dirty="0">
                <a:solidFill>
                  <a:srgbClr val="FFC000"/>
                </a:solidFill>
              </a:rPr>
              <a:t>Найвищий рівень заробітних плат </a:t>
            </a:r>
            <a:r>
              <a:rPr lang="uk-UA" sz="2000" b="1" dirty="0">
                <a:solidFill>
                  <a:srgbClr val="002060"/>
                </a:solidFill>
              </a:rPr>
              <a:t>зафіксований серед</a:t>
            </a:r>
            <a:r>
              <a:rPr lang="uk-UA" sz="2000" dirty="0">
                <a:solidFill>
                  <a:srgbClr val="002060"/>
                </a:solidFill>
              </a:rPr>
              <a:t>:</a:t>
            </a:r>
          </a:p>
          <a:p>
            <a:pPr algn="ctr">
              <a:spcAft>
                <a:spcPts val="1200"/>
              </a:spcAft>
            </a:pPr>
            <a:r>
              <a:rPr lang="uk-UA" sz="2000" dirty="0">
                <a:solidFill>
                  <a:srgbClr val="002060"/>
                </a:solidFill>
              </a:rPr>
              <a:t>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dirty="0"/>
              <a:t>В</a:t>
            </a:r>
            <a:r>
              <a:rPr lang="uk-UA" dirty="0">
                <a:solidFill>
                  <a:schemeClr val="tx1"/>
                </a:solidFill>
              </a:rPr>
              <a:t>'язальники схемних джгутів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/>
                </a:solidFill>
              </a:rPr>
              <a:t>Пекарі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dirty="0"/>
              <a:t>Т</a:t>
            </a:r>
            <a:r>
              <a:rPr lang="uk-UA" dirty="0">
                <a:solidFill>
                  <a:schemeClr val="tx1"/>
                </a:solidFill>
              </a:rPr>
              <a:t>рактористи-машиністи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dirty="0"/>
              <a:t>Е</a:t>
            </a:r>
            <a:r>
              <a:rPr lang="uk-UA" dirty="0">
                <a:solidFill>
                  <a:schemeClr val="tx1"/>
                </a:solidFill>
              </a:rPr>
              <a:t>лектромонтажники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: усеченные противолежащие углы 34"/>
          <p:cNvSpPr/>
          <p:nvPr/>
        </p:nvSpPr>
        <p:spPr>
          <a:xfrm flipH="1">
            <a:off x="6341285" y="1965150"/>
            <a:ext cx="5525604" cy="3899632"/>
          </a:xfrm>
          <a:prstGeom prst="snip2DiagRect">
            <a:avLst/>
          </a:prstGeom>
          <a:solidFill>
            <a:srgbClr val="1A2C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405"/>
            <a:endParaRPr lang="ru-RU" dirty="0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686491" y="735682"/>
            <a:ext cx="8819018" cy="531715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Опитування роботодавців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23959"/>
            <a:ext cx="10153651" cy="77171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1149965" y="6644"/>
            <a:ext cx="963839" cy="963837"/>
            <a:chOff x="10660962" y="216462"/>
            <a:chExt cx="1140514" cy="1140512"/>
          </a:xfrm>
        </p:grpSpPr>
        <p:sp>
          <p:nvSpPr>
            <p:cNvPr id="11" name="Овал 10"/>
            <p:cNvSpPr/>
            <p:nvPr/>
          </p:nvSpPr>
          <p:spPr>
            <a:xfrm>
              <a:off x="10660962" y="216462"/>
              <a:ext cx="1140514" cy="11405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2474" y="268577"/>
              <a:ext cx="1037488" cy="1036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3657600" y="93213"/>
            <a:ext cx="649605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dirty="0">
                <a:solidFill>
                  <a:srgbClr val="1B2C5D"/>
                </a:solidFill>
              </a:rPr>
              <a:t>Чернівецька обласна служба зайнятості</a:t>
            </a:r>
            <a:endParaRPr lang="ru-RU" dirty="0">
              <a:solidFill>
                <a:srgbClr val="1B2C5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77376" y="2188981"/>
            <a:ext cx="4487091" cy="150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bg1"/>
                </a:solidFill>
              </a:rPr>
              <a:t>Взяли участь у опитуванні:</a:t>
            </a:r>
          </a:p>
          <a:p>
            <a:pPr algn="ctr"/>
            <a:endParaRPr lang="uk-UA" sz="2400" b="1" dirty="0">
              <a:solidFill>
                <a:srgbClr val="FFC000"/>
              </a:solidFill>
            </a:endParaRPr>
          </a:p>
          <a:p>
            <a:pPr algn="ctr"/>
            <a:r>
              <a:rPr lang="uk-UA" sz="4000" b="1" dirty="0">
                <a:solidFill>
                  <a:schemeClr val="bg1"/>
                </a:solidFill>
              </a:rPr>
              <a:t>745 підприємств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20350" y="3914966"/>
            <a:ext cx="512292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rgbClr val="FFC000"/>
                </a:solidFill>
              </a:rPr>
              <a:t>24    </a:t>
            </a:r>
            <a:r>
              <a:rPr lang="uk-UA" sz="2000" b="1" dirty="0">
                <a:solidFill>
                  <a:schemeClr val="bg1"/>
                </a:solidFill>
              </a:rPr>
              <a:t>ВЕЛИКИХ</a:t>
            </a:r>
            <a:r>
              <a:rPr lang="uk-UA" sz="2000" b="1" dirty="0">
                <a:solidFill>
                  <a:srgbClr val="002060"/>
                </a:solidFill>
              </a:rPr>
              <a:t>  </a:t>
            </a:r>
            <a:r>
              <a:rPr lang="uk-UA" sz="2000" b="1" dirty="0">
                <a:solidFill>
                  <a:srgbClr val="FFC000"/>
                </a:solidFill>
              </a:rPr>
              <a:t>(11 610 працівників)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rgbClr val="FFC000"/>
                </a:solidFill>
              </a:rPr>
              <a:t>133  </a:t>
            </a:r>
            <a:r>
              <a:rPr lang="uk-UA" sz="2000" b="1" dirty="0">
                <a:solidFill>
                  <a:schemeClr val="bg1"/>
                </a:solidFill>
              </a:rPr>
              <a:t>СЕРЕДНІХ</a:t>
            </a:r>
            <a:r>
              <a:rPr lang="uk-UA" sz="2000" b="1" dirty="0">
                <a:solidFill>
                  <a:srgbClr val="002060"/>
                </a:solidFill>
              </a:rPr>
              <a:t> </a:t>
            </a:r>
            <a:r>
              <a:rPr lang="uk-UA" sz="2000" b="1" dirty="0">
                <a:solidFill>
                  <a:srgbClr val="FFC000"/>
                </a:solidFill>
              </a:rPr>
              <a:t>(13 262 працівники)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rgbClr val="FFC000"/>
                </a:solidFill>
              </a:rPr>
              <a:t>245  </a:t>
            </a:r>
            <a:r>
              <a:rPr lang="uk-UA" sz="2000" b="1" dirty="0">
                <a:solidFill>
                  <a:schemeClr val="bg1"/>
                </a:solidFill>
              </a:rPr>
              <a:t>МАЛИХ</a:t>
            </a:r>
            <a:r>
              <a:rPr lang="uk-UA" sz="2000" b="1" dirty="0">
                <a:solidFill>
                  <a:srgbClr val="002060"/>
                </a:solidFill>
              </a:rPr>
              <a:t> </a:t>
            </a:r>
            <a:r>
              <a:rPr lang="uk-UA" sz="2000" b="1" dirty="0">
                <a:solidFill>
                  <a:srgbClr val="FFC000"/>
                </a:solidFill>
              </a:rPr>
              <a:t>(5 849 працівників)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rgbClr val="FFC000"/>
                </a:solidFill>
              </a:rPr>
              <a:t>343  </a:t>
            </a:r>
            <a:r>
              <a:rPr lang="uk-UA" sz="2000" b="1" dirty="0">
                <a:solidFill>
                  <a:schemeClr val="bg1"/>
                </a:solidFill>
              </a:rPr>
              <a:t>МІКРО та ФОП  </a:t>
            </a:r>
            <a:r>
              <a:rPr lang="uk-UA" sz="2000" b="1" dirty="0">
                <a:solidFill>
                  <a:srgbClr val="FFC000"/>
                </a:solidFill>
              </a:rPr>
              <a:t>(1 119 працівників)</a:t>
            </a:r>
            <a:endParaRPr lang="uk-UA" sz="2800" b="1" dirty="0">
              <a:solidFill>
                <a:srgbClr val="FFC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6220" y="3429000"/>
            <a:ext cx="52483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FFC000"/>
                </a:solidFill>
              </a:rPr>
              <a:t>РЕПРЕЗЕНТАТИВНА ВИБІРКА </a:t>
            </a:r>
            <a:r>
              <a:rPr lang="uk-UA" sz="2800" b="1" dirty="0">
                <a:solidFill>
                  <a:srgbClr val="002060"/>
                </a:solidFill>
              </a:rPr>
              <a:t>за розміром підприємств та розділами КВЕД</a:t>
            </a:r>
            <a:endParaRPr lang="uk-UA" sz="2800" b="1" dirty="0">
              <a:solidFill>
                <a:srgbClr val="FFC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6220" y="2079994"/>
            <a:ext cx="5248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FFC000"/>
                </a:solidFill>
              </a:rPr>
              <a:t>ПРОВЕДЕНО </a:t>
            </a:r>
            <a:r>
              <a:rPr lang="uk-UA" sz="2800" b="1" dirty="0">
                <a:solidFill>
                  <a:srgbClr val="002060"/>
                </a:solidFill>
              </a:rPr>
              <a:t>у червні-липні 2021 року</a:t>
            </a:r>
            <a:endParaRPr lang="uk-UA" sz="2800" b="1" dirty="0">
              <a:solidFill>
                <a:srgbClr val="FFC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6220" y="5271685"/>
            <a:ext cx="5248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FFC000"/>
                </a:solidFill>
              </a:rPr>
              <a:t>ПОХИБКА ВИБІРКИ: </a:t>
            </a:r>
            <a:r>
              <a:rPr lang="uk-UA" sz="3200" b="1" dirty="0">
                <a:solidFill>
                  <a:srgbClr val="002060"/>
                </a:solidFill>
              </a:rPr>
              <a:t>3</a:t>
            </a:r>
            <a:r>
              <a:rPr lang="en-US" sz="3200" b="1" dirty="0">
                <a:solidFill>
                  <a:srgbClr val="002060"/>
                </a:solidFill>
              </a:rPr>
              <a:t>.5</a:t>
            </a:r>
            <a:r>
              <a:rPr lang="uk-UA" sz="3200" b="1" dirty="0">
                <a:solidFill>
                  <a:srgbClr val="002060"/>
                </a:solidFill>
              </a:rPr>
              <a:t>%</a:t>
            </a:r>
            <a:endParaRPr lang="uk-UA" sz="2800" b="1" dirty="0">
              <a:solidFill>
                <a:srgbClr val="FFC000"/>
              </a:solidFill>
            </a:endParaRPr>
          </a:p>
        </p:txBody>
      </p:sp>
      <p:pic>
        <p:nvPicPr>
          <p:cNvPr id="39" name="Рисунок 38" descr="Контрольный список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84835" y="554423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423959"/>
            <a:ext cx="10153651" cy="77171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1149965" y="6644"/>
            <a:ext cx="963839" cy="963837"/>
            <a:chOff x="10660962" y="216462"/>
            <a:chExt cx="1140514" cy="1140512"/>
          </a:xfrm>
        </p:grpSpPr>
        <p:sp>
          <p:nvSpPr>
            <p:cNvPr id="11" name="Овал 10"/>
            <p:cNvSpPr/>
            <p:nvPr/>
          </p:nvSpPr>
          <p:spPr>
            <a:xfrm>
              <a:off x="10660962" y="216462"/>
              <a:ext cx="1140514" cy="11405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2474" y="268577"/>
              <a:ext cx="1037488" cy="1036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3657600" y="93213"/>
            <a:ext cx="649605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dirty="0">
                <a:solidFill>
                  <a:srgbClr val="1B2C5D"/>
                </a:solidFill>
              </a:rPr>
              <a:t>Чернівецька обласна служба зайнятості</a:t>
            </a:r>
            <a:endParaRPr lang="ru-RU" dirty="0">
              <a:solidFill>
                <a:srgbClr val="1B2C5D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0556" y="4531572"/>
            <a:ext cx="5464444" cy="1854904"/>
          </a:xfrm>
          <a:prstGeom prst="snip2Diag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002060"/>
                </a:solidFill>
              </a:rPr>
              <a:t>Планують  скорочення персоналу –  </a:t>
            </a:r>
            <a:r>
              <a:rPr lang="uk-UA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2 % 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002060"/>
                </a:solidFill>
              </a:rPr>
              <a:t>Обсяг запланованого скорочення – </a:t>
            </a:r>
            <a:r>
              <a:rPr lang="en-US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0.4</a:t>
            </a:r>
            <a:r>
              <a:rPr lang="uk-UA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%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002060"/>
                </a:solidFill>
              </a:rPr>
              <a:t>Планують  відкриття вакансій –  </a:t>
            </a:r>
            <a:r>
              <a:rPr lang="uk-UA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1</a:t>
            </a:r>
            <a:r>
              <a:rPr lang="en-US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9</a:t>
            </a:r>
            <a:r>
              <a:rPr lang="uk-UA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%</a:t>
            </a:r>
          </a:p>
          <a:p>
            <a:pPr marL="285750" indent="-285750"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002060"/>
                </a:solidFill>
              </a:rPr>
              <a:t>Обсяг запланованих вакансій – </a:t>
            </a:r>
            <a:r>
              <a:rPr lang="en-US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2.1</a:t>
            </a:r>
            <a:r>
              <a:rPr lang="uk-UA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%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395970" y="1839556"/>
            <a:ext cx="4391294" cy="1589444"/>
            <a:chOff x="542656" y="1296980"/>
            <a:chExt cx="4391294" cy="1589444"/>
          </a:xfrm>
        </p:grpSpPr>
        <p:sp>
          <p:nvSpPr>
            <p:cNvPr id="8" name="Стрелка: вправо 7"/>
            <p:cNvSpPr/>
            <p:nvPr/>
          </p:nvSpPr>
          <p:spPr>
            <a:xfrm>
              <a:off x="542656" y="1296980"/>
              <a:ext cx="4126865" cy="1589444"/>
            </a:xfrm>
            <a:prstGeom prst="right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0756" y="1554334"/>
              <a:ext cx="4353194" cy="103935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C000"/>
            </a:solidFill>
          </p:spPr>
          <p:txBody>
            <a:bodyPr wrap="square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uk-UA" sz="2800" b="1" dirty="0">
                  <a:solidFill>
                    <a:srgbClr val="002060"/>
                  </a:solidFill>
                  <a:latin typeface="Fira Sans" panose="020B0503050000020004" pitchFamily="34" charset="0"/>
                </a:rPr>
                <a:t>За останні 12 місяців:</a:t>
              </a:r>
            </a:p>
          </p:txBody>
        </p:sp>
      </p:grpSp>
      <p:sp>
        <p:nvSpPr>
          <p:cNvPr id="7" name="Прямоугольник: усеченные противолежащие углы 6"/>
          <p:cNvSpPr/>
          <p:nvPr/>
        </p:nvSpPr>
        <p:spPr>
          <a:xfrm>
            <a:off x="5352008" y="1399855"/>
            <a:ext cx="6603182" cy="2941314"/>
          </a:xfrm>
          <a:prstGeom prst="snip2Diag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002060"/>
                </a:solidFill>
              </a:rPr>
              <a:t>Масового скорочення не відбувалось</a:t>
            </a:r>
            <a:endParaRPr lang="en-US" sz="2000" b="1" dirty="0">
              <a:solidFill>
                <a:srgbClr val="002060"/>
              </a:solidFill>
            </a:endParaRPr>
          </a:p>
          <a:p>
            <a:pPr marL="285750" indent="-285750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uk-UA" sz="2000" b="1" dirty="0" err="1">
                <a:solidFill>
                  <a:srgbClr val="002060"/>
                </a:solidFill>
              </a:rPr>
              <a:t>Вказують</a:t>
            </a:r>
            <a:r>
              <a:rPr lang="uk-UA" sz="2000" b="1" dirty="0">
                <a:solidFill>
                  <a:srgbClr val="002060"/>
                </a:solidFill>
              </a:rPr>
              <a:t> на негативний вплив пандемії - </a:t>
            </a:r>
            <a:r>
              <a:rPr lang="uk-UA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72%</a:t>
            </a:r>
          </a:p>
          <a:p>
            <a:pPr marL="285750" indent="-285750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002060"/>
                </a:solidFill>
              </a:rPr>
              <a:t>Скорочували персонал через пандемію  - </a:t>
            </a:r>
            <a:r>
              <a:rPr lang="en-US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21</a:t>
            </a:r>
            <a:r>
              <a:rPr lang="uk-UA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%</a:t>
            </a:r>
          </a:p>
          <a:p>
            <a:pPr marL="285750" indent="-285750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002060"/>
                </a:solidFill>
              </a:rPr>
              <a:t>Скоротили  робочий час працівників  - </a:t>
            </a:r>
            <a:r>
              <a:rPr lang="uk-UA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3</a:t>
            </a:r>
            <a:r>
              <a:rPr lang="en-US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6</a:t>
            </a:r>
            <a:r>
              <a:rPr lang="uk-UA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%</a:t>
            </a:r>
          </a:p>
          <a:p>
            <a:pPr marL="285750" indent="-285750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002060"/>
                </a:solidFill>
              </a:rPr>
              <a:t>Наймали робітничі професії - </a:t>
            </a:r>
            <a:r>
              <a:rPr lang="en-US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70</a:t>
            </a:r>
            <a:r>
              <a:rPr lang="uk-UA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%</a:t>
            </a:r>
          </a:p>
          <a:p>
            <a:pPr marL="285750" indent="-285750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002060"/>
                </a:solidFill>
              </a:rPr>
              <a:t>Наймали випускників ЗП (ПТ)О - </a:t>
            </a:r>
            <a:r>
              <a:rPr lang="en-US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6</a:t>
            </a:r>
            <a:r>
              <a:rPr lang="uk-UA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%</a:t>
            </a:r>
          </a:p>
          <a:p>
            <a:pPr marL="285750" indent="-285750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002060"/>
                </a:solidFill>
              </a:rPr>
              <a:t>Проводили перенавчання – </a:t>
            </a:r>
            <a:r>
              <a:rPr lang="en-US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41</a:t>
            </a:r>
            <a:r>
              <a:rPr lang="uk-UA" sz="2000" b="1" dirty="0">
                <a:solidFill>
                  <a:schemeClr val="bg1"/>
                </a:solidFill>
                <a:highlight>
                  <a:srgbClr val="000080"/>
                </a:highlight>
              </a:rPr>
              <a:t>%</a:t>
            </a:r>
            <a:endParaRPr lang="uk-UA" b="1" dirty="0">
              <a:solidFill>
                <a:schemeClr val="bg1"/>
              </a:solidFill>
              <a:highlight>
                <a:srgbClr val="000080"/>
              </a:highlight>
            </a:endParaRPr>
          </a:p>
        </p:txBody>
      </p:sp>
      <p:grpSp>
        <p:nvGrpSpPr>
          <p:cNvPr id="20" name="Группа 19"/>
          <p:cNvGrpSpPr/>
          <p:nvPr/>
        </p:nvGrpSpPr>
        <p:grpSpPr>
          <a:xfrm flipH="1">
            <a:off x="6477002" y="4762051"/>
            <a:ext cx="4380865" cy="1589444"/>
            <a:chOff x="542656" y="1296980"/>
            <a:chExt cx="4380865" cy="1589444"/>
          </a:xfrm>
        </p:grpSpPr>
        <p:sp>
          <p:nvSpPr>
            <p:cNvPr id="21" name="Стрелка: вправо 20"/>
            <p:cNvSpPr/>
            <p:nvPr/>
          </p:nvSpPr>
          <p:spPr>
            <a:xfrm>
              <a:off x="542656" y="1296980"/>
              <a:ext cx="4126865" cy="1589444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0327" y="1572024"/>
              <a:ext cx="4353194" cy="103935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2060"/>
            </a:solidFill>
          </p:spPr>
          <p:txBody>
            <a:bodyPr wrap="square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uk-UA" sz="2800" b="1" dirty="0">
                  <a:solidFill>
                    <a:schemeClr val="bg1"/>
                  </a:solidFill>
                  <a:latin typeface="Fira Sans" panose="020B0503050000020004" pitchFamily="34" charset="0"/>
                </a:rPr>
                <a:t>У наступні 12 місяців:</a:t>
              </a:r>
            </a:p>
          </p:txBody>
        </p:sp>
      </p:grpSp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1470773" y="665342"/>
            <a:ext cx="8819018" cy="531715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Опитування роботодавців</a:t>
            </a:r>
          </a:p>
        </p:txBody>
      </p:sp>
      <p:pic>
        <p:nvPicPr>
          <p:cNvPr id="24" name="Рисунок 23" descr="Контрольный список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69117" y="426474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423959"/>
            <a:ext cx="10153651" cy="77171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1149965" y="6644"/>
            <a:ext cx="963839" cy="963837"/>
            <a:chOff x="10660962" y="216462"/>
            <a:chExt cx="1140514" cy="1140512"/>
          </a:xfrm>
        </p:grpSpPr>
        <p:sp>
          <p:nvSpPr>
            <p:cNvPr id="11" name="Овал 10"/>
            <p:cNvSpPr/>
            <p:nvPr/>
          </p:nvSpPr>
          <p:spPr>
            <a:xfrm>
              <a:off x="10660962" y="216462"/>
              <a:ext cx="1140514" cy="11405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2474" y="268577"/>
              <a:ext cx="1037488" cy="1036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3657600" y="93213"/>
            <a:ext cx="649605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dirty="0">
                <a:solidFill>
                  <a:srgbClr val="1B2C5D"/>
                </a:solidFill>
              </a:rPr>
              <a:t>Чернівецька обласна служба зайнятості</a:t>
            </a:r>
            <a:endParaRPr lang="ru-RU" dirty="0">
              <a:solidFill>
                <a:srgbClr val="1B2C5D"/>
              </a:solidFill>
            </a:endParaRPr>
          </a:p>
        </p:txBody>
      </p:sp>
      <p:sp>
        <p:nvSpPr>
          <p:cNvPr id="15" name="Заголовок 1"/>
          <p:cNvSpPr txBox="1"/>
          <p:nvPr/>
        </p:nvSpPr>
        <p:spPr>
          <a:xfrm>
            <a:off x="1470773" y="665342"/>
            <a:ext cx="8819018" cy="531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Опитування роботодавців</a:t>
            </a:r>
          </a:p>
        </p:txBody>
      </p:sp>
      <p:pic>
        <p:nvPicPr>
          <p:cNvPr id="17" name="Рисунок 16" descr="Контрольный список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69117" y="426474"/>
            <a:ext cx="914400" cy="914400"/>
          </a:xfrm>
          <a:prstGeom prst="rect">
            <a:avLst/>
          </a:prstGeom>
        </p:spPr>
      </p:pic>
      <p:graphicFrame>
        <p:nvGraphicFramePr>
          <p:cNvPr id="6" name="Таблица 6"/>
          <p:cNvGraphicFramePr>
            <a:graphicFrameLocks noGrp="1"/>
          </p:cNvGraphicFramePr>
          <p:nvPr/>
        </p:nvGraphicFramePr>
        <p:xfrm>
          <a:off x="241300" y="1382356"/>
          <a:ext cx="11696700" cy="52426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361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02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802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90944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rgbClr val="002060"/>
                          </a:solidFill>
                        </a:rPr>
                        <a:t>№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rgbClr val="002060"/>
                          </a:solidFill>
                        </a:rPr>
                        <a:t>ПРОФЕСІЇ ЗА ЯКИМИ НАЙМАЛИ ВИПУСКНИКІВ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uk-UA" sz="2000" dirty="0">
                          <a:solidFill>
                            <a:schemeClr val="bg1"/>
                          </a:solidFill>
                        </a:rPr>
                        <a:t>ПРОФЕСІЇ ЗА ЯКИМИ НАЙМАЛИ ПРАЦІВНИКІВ 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9214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1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Листоноша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поштар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Водій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автотранспортних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засобів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75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2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Авіаційний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механік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з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приладів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та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електроустаткування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В'язальник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схемних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джгутів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кабелів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та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шнурів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375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3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Оператор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поштового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зв'язку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Електромонтажник-схемник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75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4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Садчик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Начальник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відділення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зв'язку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9688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5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Тракторист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Продавець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продовольчих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товарів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3065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6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Верстатник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вусувального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верстата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Кухар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4154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7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Сортувальник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поштових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відправлень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та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виробів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друку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Підсобний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робітник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3065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8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Формувальник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вогнетривких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виробів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Дорожній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робітник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3065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9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Випалювач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матеріалів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Продавець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-консультант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3065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10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Виставник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Робітник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з комплексного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обслуговування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сільськогосподарського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виробництва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423959"/>
            <a:ext cx="10153651" cy="77171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1149965" y="6644"/>
            <a:ext cx="963839" cy="963837"/>
            <a:chOff x="10660962" y="216462"/>
            <a:chExt cx="1140514" cy="1140512"/>
          </a:xfrm>
        </p:grpSpPr>
        <p:sp>
          <p:nvSpPr>
            <p:cNvPr id="11" name="Овал 10"/>
            <p:cNvSpPr/>
            <p:nvPr/>
          </p:nvSpPr>
          <p:spPr>
            <a:xfrm>
              <a:off x="10660962" y="216462"/>
              <a:ext cx="1140514" cy="11405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2474" y="268577"/>
              <a:ext cx="1037488" cy="1036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3657600" y="93213"/>
            <a:ext cx="649605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dirty="0">
                <a:solidFill>
                  <a:srgbClr val="1B2C5D"/>
                </a:solidFill>
              </a:rPr>
              <a:t>Чернівецька обласна служба зайнятості</a:t>
            </a:r>
            <a:endParaRPr lang="ru-RU" dirty="0">
              <a:solidFill>
                <a:srgbClr val="1B2C5D"/>
              </a:solidFill>
            </a:endParaRPr>
          </a:p>
        </p:txBody>
      </p:sp>
      <p:sp>
        <p:nvSpPr>
          <p:cNvPr id="15" name="Заголовок 1"/>
          <p:cNvSpPr txBox="1"/>
          <p:nvPr/>
        </p:nvSpPr>
        <p:spPr>
          <a:xfrm>
            <a:off x="1470773" y="665342"/>
            <a:ext cx="8819018" cy="531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Опитування роботодавців</a:t>
            </a:r>
          </a:p>
        </p:txBody>
      </p:sp>
      <p:pic>
        <p:nvPicPr>
          <p:cNvPr id="17" name="Рисунок 16" descr="Контрольный список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69117" y="426474"/>
            <a:ext cx="914400" cy="914400"/>
          </a:xfrm>
          <a:prstGeom prst="rect">
            <a:avLst/>
          </a:prstGeom>
        </p:spPr>
      </p:pic>
      <p:graphicFrame>
        <p:nvGraphicFramePr>
          <p:cNvPr id="6" name="Таблица 6"/>
          <p:cNvGraphicFramePr>
            <a:graphicFrameLocks noGrp="1"/>
          </p:cNvGraphicFramePr>
          <p:nvPr/>
        </p:nvGraphicFramePr>
        <p:xfrm>
          <a:off x="241300" y="1382356"/>
          <a:ext cx="11696700" cy="54189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361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02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802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90944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rgbClr val="002060"/>
                          </a:solidFill>
                        </a:rPr>
                        <a:t>№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rgbClr val="002060"/>
                          </a:solidFill>
                        </a:rPr>
                        <a:t>ПРОФЕСІЇ ЗА ЯКИМИ ПРОВОДИЛИ ПЕРЕНАВЧАННЯ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</a:rPr>
                        <a:t>ПРОФЕСІЇ ЗА ЯКИМИ ПЛАНУЄТЬСЯ ВІДКРИТТЯ ВАКАНСІЙ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9214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1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Продавець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продовольчих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товарів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В'язальник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75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2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Інженер-програміст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Швачка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375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3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Електромеханік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з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ліфтів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Робітник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з комплексного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обслуговування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сільськогосподарського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виробництва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751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4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Швачка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Продавець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продовольчих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товарів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9688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5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Адміністратор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Водій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автотранспортних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засобів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3065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6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Оператор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комп'ютерного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набору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Формувальник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виробів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будівельної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кераміки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4154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7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Оператор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швацького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устаткування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Кухар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3065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8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Верстатник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вусувального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верстата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Садчик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3065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9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Інженер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Тракторист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3065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Fira Sans" panose="020B0503050000020004" pitchFamily="34" charset="0"/>
                        </a:rPr>
                        <a:t>10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Менеджер (управитель) з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адміністративної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діяльності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Підсобний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робітник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423959"/>
            <a:ext cx="10153651" cy="77171"/>
          </a:xfrm>
          <a:prstGeom prst="rect">
            <a:avLst/>
          </a:prstGeom>
          <a:solidFill>
            <a:srgbClr val="FCB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1149965" y="6644"/>
            <a:ext cx="963839" cy="963837"/>
            <a:chOff x="10660962" y="216462"/>
            <a:chExt cx="1140514" cy="1140512"/>
          </a:xfrm>
        </p:grpSpPr>
        <p:sp>
          <p:nvSpPr>
            <p:cNvPr id="11" name="Овал 10"/>
            <p:cNvSpPr/>
            <p:nvPr/>
          </p:nvSpPr>
          <p:spPr>
            <a:xfrm>
              <a:off x="10660962" y="216462"/>
              <a:ext cx="1140514" cy="11405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2474" y="268577"/>
              <a:ext cx="1037488" cy="1036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3657600" y="93213"/>
            <a:ext cx="6496050" cy="3693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 b="1" spc="3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j-cs"/>
              </a:defRPr>
            </a:lvl1pPr>
          </a:lstStyle>
          <a:p>
            <a:r>
              <a:rPr lang="uk-UA" dirty="0">
                <a:solidFill>
                  <a:srgbClr val="1B2C5D"/>
                </a:solidFill>
              </a:rPr>
              <a:t>Чернівецька обласна служба зайнятості</a:t>
            </a:r>
            <a:endParaRPr lang="ru-RU" dirty="0">
              <a:solidFill>
                <a:srgbClr val="1B2C5D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999947" y="1418569"/>
            <a:ext cx="4353194" cy="1589444"/>
            <a:chOff x="542656" y="1296980"/>
            <a:chExt cx="4353194" cy="1589444"/>
          </a:xfrm>
        </p:grpSpPr>
        <p:sp>
          <p:nvSpPr>
            <p:cNvPr id="8" name="Стрелка: вправо 7"/>
            <p:cNvSpPr/>
            <p:nvPr/>
          </p:nvSpPr>
          <p:spPr>
            <a:xfrm>
              <a:off x="542656" y="1296980"/>
              <a:ext cx="4126865" cy="1589444"/>
            </a:xfrm>
            <a:prstGeom prst="right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2656" y="1646383"/>
              <a:ext cx="4353194" cy="91707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C000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uk-UA" sz="2400" b="1" dirty="0">
                  <a:solidFill>
                    <a:srgbClr val="002060"/>
                  </a:solidFill>
                  <a:latin typeface="Fira Sans" panose="020B0503050000020004" pitchFamily="34" charset="0"/>
                </a:rPr>
                <a:t>МАЛИ ПРОБЛЕМИ НАЙМУ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 flipH="1">
            <a:off x="6582744" y="3699256"/>
            <a:ext cx="4380865" cy="1589444"/>
            <a:chOff x="542656" y="1296980"/>
            <a:chExt cx="4380865" cy="1589444"/>
          </a:xfrm>
        </p:grpSpPr>
        <p:sp>
          <p:nvSpPr>
            <p:cNvPr id="21" name="Стрелка: вправо 20"/>
            <p:cNvSpPr/>
            <p:nvPr/>
          </p:nvSpPr>
          <p:spPr>
            <a:xfrm>
              <a:off x="542656" y="1296980"/>
              <a:ext cx="4126865" cy="1589444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0327" y="1572024"/>
              <a:ext cx="4353194" cy="103935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2060"/>
            </a:solidFill>
          </p:spPr>
          <p:txBody>
            <a:bodyPr wrap="square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uk-UA" sz="2800" b="1" dirty="0">
                  <a:solidFill>
                    <a:schemeClr val="bg1"/>
                  </a:solidFill>
                  <a:latin typeface="Fira Sans" panose="020B0503050000020004" pitchFamily="34" charset="0"/>
                </a:rPr>
                <a:t>ПРОБЛЕМИ НАЙМУ</a:t>
              </a:r>
            </a:p>
          </p:txBody>
        </p:sp>
      </p:grpSp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1470773" y="665342"/>
            <a:ext cx="8819018" cy="531715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1A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Опитування роботодавців</a:t>
            </a:r>
          </a:p>
        </p:txBody>
      </p:sp>
      <p:pic>
        <p:nvPicPr>
          <p:cNvPr id="24" name="Рисунок 23" descr="Контрольный список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69117" y="435999"/>
            <a:ext cx="914400" cy="914400"/>
          </a:xfrm>
          <a:prstGeom prst="rect">
            <a:avLst/>
          </a:prstGeom>
        </p:spPr>
      </p:pic>
      <p:sp>
        <p:nvSpPr>
          <p:cNvPr id="7" name="Прямоугольник: усеченные противолежащие углы 6"/>
          <p:cNvSpPr/>
          <p:nvPr/>
        </p:nvSpPr>
        <p:spPr>
          <a:xfrm>
            <a:off x="121730" y="3357416"/>
            <a:ext cx="6400140" cy="3249190"/>
          </a:xfrm>
          <a:prstGeom prst="snip2Diag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uk-UA" b="1" dirty="0">
              <a:solidFill>
                <a:schemeClr val="bg1"/>
              </a:solidFill>
              <a:highlight>
                <a:srgbClr val="000080"/>
              </a:highlight>
            </a:endParaRPr>
          </a:p>
        </p:txBody>
      </p:sp>
      <p:sp>
        <p:nvSpPr>
          <p:cNvPr id="2" name="Прямоугольник: усеченные противолежащие углы 1"/>
          <p:cNvSpPr/>
          <p:nvPr/>
        </p:nvSpPr>
        <p:spPr>
          <a:xfrm>
            <a:off x="7023100" y="1321913"/>
            <a:ext cx="4126865" cy="2138199"/>
          </a:xfrm>
          <a:prstGeom prst="snip2DiagRect">
            <a:avLst>
              <a:gd name="adj1" fmla="val 0"/>
              <a:gd name="adj2" fmla="val 16667"/>
            </a:avLst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299768" y="1405087"/>
            <a:ext cx="36638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002060"/>
                </a:solidFill>
              </a:rPr>
              <a:t>17</a:t>
            </a:r>
            <a:r>
              <a:rPr lang="uk-UA" sz="7200" b="1" dirty="0">
                <a:solidFill>
                  <a:srgbClr val="002060"/>
                </a:solidFill>
              </a:rPr>
              <a:t>% </a:t>
            </a:r>
            <a:r>
              <a:rPr lang="uk-UA" sz="4000" b="1" dirty="0">
                <a:solidFill>
                  <a:srgbClr val="002060"/>
                </a:solidFill>
              </a:rPr>
              <a:t>роботодавців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17077" y="4969115"/>
            <a:ext cx="4353193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002060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Найбільш складні у  підборі:</a:t>
            </a:r>
            <a:endParaRPr lang="uk-UA" sz="2000" dirty="0">
              <a:solidFill>
                <a:srgbClr val="002060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1B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Водії та робітники з обслуговування пересувної техніки</a:t>
            </a:r>
            <a:endParaRPr lang="en-US" dirty="0">
              <a:solidFill>
                <a:srgbClr val="1B2C5D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1B2C5D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Інші кваліфіковані робітники з інструментом </a:t>
            </a:r>
            <a:endParaRPr lang="en-US" dirty="0">
              <a:solidFill>
                <a:schemeClr val="bg1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2649077734"/>
              </p:ext>
            </p:extLst>
          </p:nvPr>
        </p:nvGraphicFramePr>
        <p:xfrm>
          <a:off x="181071" y="3653296"/>
          <a:ext cx="6281457" cy="293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1516</Words>
  <Application>Microsoft Office PowerPoint</Application>
  <PresentationFormat>Довільний</PresentationFormat>
  <Paragraphs>292</Paragraphs>
  <Slides>19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0" baseType="lpstr">
      <vt:lpstr>Тема Office</vt:lpstr>
      <vt:lpstr>РИНОК ПРАЦІ ЧЕРНІВЕЦЬКОЇ ОБЛАСТІ 2021</vt:lpstr>
      <vt:lpstr>Проєкт з аналізу ринку праці</vt:lpstr>
      <vt:lpstr>Статистичний аналіз</vt:lpstr>
      <vt:lpstr>Статистичний аналіз</vt:lpstr>
      <vt:lpstr>Опитування роботодавців</vt:lpstr>
      <vt:lpstr>Опитування роботодавців</vt:lpstr>
      <vt:lpstr>Презентація PowerPoint</vt:lpstr>
      <vt:lpstr>Презентація PowerPoint</vt:lpstr>
      <vt:lpstr>Опитування роботодавців</vt:lpstr>
      <vt:lpstr>Презентація PowerPoint</vt:lpstr>
      <vt:lpstr>Експертні галузеві фокус групи </vt:lpstr>
      <vt:lpstr>Експертні галузеві фокус групи </vt:lpstr>
      <vt:lpstr>Методологія</vt:lpstr>
      <vt:lpstr>Опитування випускників</vt:lpstr>
      <vt:lpstr>Опитування випускників</vt:lpstr>
      <vt:lpstr>ОСНОВНІ ВИСНОВКИ та ВИКЛИКИ</vt:lpstr>
      <vt:lpstr>ОСНОВНІ ВИСНОВКИ ТА ВИКЛИКИ</vt:lpstr>
      <vt:lpstr>Рекомендації</vt:lpstr>
      <vt:lpstr>ДЯКУЄМО ЗА УВАГУ!!!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Вітряк Тетяна</dc:creator>
  <cp:lastModifiedBy>Кисільова Наталія В.</cp:lastModifiedBy>
  <cp:revision>85</cp:revision>
  <cp:lastPrinted>2021-12-14T13:51:29Z</cp:lastPrinted>
  <dcterms:created xsi:type="dcterms:W3CDTF">2021-11-11T09:53:00Z</dcterms:created>
  <dcterms:modified xsi:type="dcterms:W3CDTF">2021-12-14T14:41:11Z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03674E20F2E64A07877A4D7EDAA8EBD5</vt:lpwstr>
  </property>
  <property fmtid="{D5CDD505-2E9C-101B-9397-08002B2CF9AE}" pid="3" name="KSOProductBuildVer">
    <vt:lpwstr>1033-11.2.0.10382</vt:lpwstr>
  </property>
</Properties>
</file>